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heme/themeOverride1.xml" ContentType="application/vnd.openxmlformats-officedocument.themeOverr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268" r:id="rId2"/>
    <p:sldId id="274" r:id="rId3"/>
    <p:sldId id="276" r:id="rId4"/>
    <p:sldId id="275" r:id="rId5"/>
    <p:sldId id="272" r:id="rId6"/>
    <p:sldId id="273" r:id="rId7"/>
    <p:sldId id="277" r:id="rId8"/>
    <p:sldId id="335" r:id="rId9"/>
    <p:sldId id="308" r:id="rId10"/>
    <p:sldId id="324" r:id="rId11"/>
    <p:sldId id="287" r:id="rId12"/>
    <p:sldId id="325" r:id="rId13"/>
    <p:sldId id="326" r:id="rId14"/>
    <p:sldId id="327" r:id="rId15"/>
    <p:sldId id="328" r:id="rId16"/>
    <p:sldId id="336" r:id="rId17"/>
    <p:sldId id="329" r:id="rId18"/>
    <p:sldId id="330" r:id="rId19"/>
    <p:sldId id="331" r:id="rId20"/>
    <p:sldId id="334" r:id="rId21"/>
    <p:sldId id="280" r:id="rId22"/>
    <p:sldId id="289" r:id="rId23"/>
    <p:sldId id="332" r:id="rId24"/>
    <p:sldId id="333" r:id="rId25"/>
    <p:sldId id="284" r:id="rId26"/>
    <p:sldId id="295" r:id="rId27"/>
    <p:sldId id="296" r:id="rId28"/>
    <p:sldId id="300" r:id="rId29"/>
    <p:sldId id="304" r:id="rId30"/>
    <p:sldId id="337" r:id="rId31"/>
  </p:sldIdLst>
  <p:sldSz cx="9906000" cy="6858000" type="A4"/>
  <p:notesSz cx="7099300" cy="10234613"/>
  <p:custDataLst>
    <p:tags r:id="rId34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D"/>
    <a:srgbClr val="646973"/>
    <a:srgbClr val="F0CD0A"/>
    <a:srgbClr val="004BB4"/>
    <a:srgbClr val="000066"/>
    <a:srgbClr val="E67800"/>
    <a:srgbClr val="8CB90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37" autoAdjust="0"/>
    <p:restoredTop sz="69169" autoAdjust="0"/>
  </p:normalViewPr>
  <p:slideViewPr>
    <p:cSldViewPr snapToGrid="0">
      <p:cViewPr>
        <p:scale>
          <a:sx n="98" d="100"/>
          <a:sy n="98" d="100"/>
        </p:scale>
        <p:origin x="-1626" y="192"/>
      </p:cViewPr>
      <p:guideLst>
        <p:guide orient="horz" pos="1596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03" tIns="47201" rIns="94403" bIns="47201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03" tIns="47201" rIns="94403" bIns="47201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2488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03" tIns="47201" rIns="94403" bIns="47201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9742488"/>
            <a:ext cx="30241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03" tIns="47201" rIns="94403" bIns="47201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fld id="{E637DB92-4282-42FA-B7CC-03CFC29BE3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03" tIns="47201" rIns="94403" bIns="47201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03" tIns="47201" rIns="94403" bIns="47201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19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03" tIns="47201" rIns="94403" bIns="47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03" tIns="47201" rIns="94403" bIns="47201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403" tIns="47201" rIns="94403" bIns="47201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DB Office" pitchFamily="34" charset="0"/>
              </a:defRPr>
            </a:lvl1pPr>
          </a:lstStyle>
          <a:p>
            <a:pPr>
              <a:defRPr/>
            </a:pPr>
            <a:fld id="{1F5C4065-0EEF-473A-9FE9-A6170215B3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B Offic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B Offic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B Offic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B Offic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B Offic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FC60C-67B4-43E6-B758-F2946C2E905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de-DE" smtClean="0"/>
              <a:t>Bestellung von SDE über Self Service Portal</a:t>
            </a:r>
          </a:p>
          <a:p>
            <a:r>
              <a:rPr lang="de-DE" smtClean="0"/>
              <a:t>Bereitstellung von SDE über openQRM basierte Appliance mit SDE PI-Paket</a:t>
            </a:r>
          </a:p>
          <a:p>
            <a:r>
              <a:rPr lang="de-DE" smtClean="0"/>
              <a:t>Einfacher Migrationspfad auf Premiumplattform vorhanden</a:t>
            </a:r>
          </a:p>
          <a:p>
            <a:r>
              <a:rPr lang="de-DE" smtClean="0"/>
              <a:t>Kostengünstiger Betrieb auch bei längerer Inaktivität durch Suspend Mechanismus</a:t>
            </a:r>
          </a:p>
          <a:p>
            <a:r>
              <a:rPr lang="de-DE" smtClean="0"/>
              <a:t>Individuelle Anpassung der SDE durch Anwender möglich</a:t>
            </a: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DA382-F7EE-4369-BD17-0A85929FA0A7}" type="slidenum">
              <a:rPr lang="de-DE" smtClean="0"/>
              <a:pPr/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F974F-E699-4C43-836E-48F86B4CC340}" type="slidenum">
              <a:rPr lang="de-DE" smtClean="0"/>
              <a:pPr/>
              <a:t>25</a:t>
            </a:fld>
            <a:endParaRPr lang="de-DE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1E20D-13AE-4773-9DE7-CA845BD679E2}" type="slidenum">
              <a:rPr lang="de-DE" smtClean="0"/>
              <a:pPr/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F41901-CC68-452C-AEE1-BCBBA16AC5D6}" type="slidenum">
              <a:rPr lang="de-DE" smtClean="0"/>
              <a:pPr/>
              <a:t>28</a:t>
            </a:fld>
            <a:endParaRPr lang="de-DE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76359-CBF2-4B43-B45D-F71D3E54E780}" type="slidenum">
              <a:rPr lang="de-DE" smtClean="0"/>
              <a:pPr/>
              <a:t>30</a:t>
            </a:fld>
            <a:endParaRPr lang="de-DE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42009-6E91-4190-B6B2-407E6252F026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72C69-A4CF-446E-807D-E9188E2B9FE7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4403" tIns="47201" rIns="94403" bIns="47201" anchor="b"/>
          <a:lstStyle/>
          <a:p>
            <a:pPr algn="r" defTabSz="944563"/>
            <a:fld id="{BCE0A57B-31EC-4F53-AFC4-6FC5B67DCD7A}" type="slidenum">
              <a:rPr lang="de-DE" sz="1200">
                <a:latin typeface="DB Office" pitchFamily="34" charset="0"/>
              </a:rPr>
              <a:pPr algn="r" defTabSz="944563"/>
              <a:t>5</a:t>
            </a:fld>
            <a:endParaRPr lang="de-DE" sz="1200">
              <a:latin typeface="DB Office" pitchFamily="34" charset="0"/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88988" y="763588"/>
            <a:ext cx="5543550" cy="3838575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5688"/>
            <a:ext cx="5207000" cy="4608512"/>
          </a:xfrm>
          <a:noFill/>
          <a:ln w="9525"/>
        </p:spPr>
        <p:txBody>
          <a:bodyPr lIns="96964" tIns="48478" rIns="96964" bIns="48478"/>
          <a:lstStyle/>
          <a:p>
            <a:r>
              <a:rPr lang="de-DE" smtClean="0"/>
              <a:t>Die </a:t>
            </a:r>
            <a:r>
              <a:rPr lang="de-DE" b="1" smtClean="0"/>
              <a:t>DB Systel GmbH</a:t>
            </a:r>
            <a:r>
              <a:rPr lang="de-DE" smtClean="0"/>
              <a:t> mit Sitz in Frankfurt am Main mit 3.000</a:t>
            </a:r>
            <a:r>
              <a:rPr lang="de-DE" smtClean="0">
                <a:solidFill>
                  <a:srgbClr val="F0CD0A"/>
                </a:solidFill>
              </a:rPr>
              <a:t> </a:t>
            </a:r>
            <a:r>
              <a:rPr lang="de-DE" smtClean="0"/>
              <a:t>Mitarbeitern (2012) und einem Gesamtumsatz von rund 677 Millionen Euro (2011) verfügt über eine umfassende IT- und TK-Infrastruktur.</a:t>
            </a:r>
          </a:p>
          <a:p>
            <a:r>
              <a:rPr lang="de-DE" smtClean="0"/>
              <a:t>Wir betreiben zwei hochmoderne Rechenzentren mit über 3.200 Servern und 1,5 Petabyte Festplattenspeicher. Die Rechenzentren arbeiten dabei nach dem international anerkannten Standard für das IT-Service Management ITIL. Außerdem verfügen wir über ein Datennetz mit über 330.000 IP-Anschlüssen von DSL bis Breitband-Glasfaser sowie 92.000 VoIP-Anschlüssen. Das Unternehmen betreibt rund 500 überwiegend selbst entwickelte, hochverfügbare produktive IT-Anwendungen und betreut das Bürokommunikationssystem der Bahn mit knapp 80.000 Nutzern.</a:t>
            </a:r>
          </a:p>
          <a:p>
            <a:r>
              <a:rPr lang="de-DE" smtClean="0"/>
              <a:t>Dazu kommt auf einer Länge von mehr als 26.000 Streckenkilometern das bundesweite digitale Funknetz der Bahn – GSM-R.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D6E9E-9A9B-4F2D-B9C5-1C9A2F5490C2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4403" tIns="47201" rIns="94403" bIns="47201" anchor="b"/>
          <a:lstStyle/>
          <a:p>
            <a:pPr algn="r" defTabSz="944563"/>
            <a:fld id="{742A80A5-134D-4D9C-8DD5-45466F4DDDCC}" type="slidenum">
              <a:rPr lang="de-DE" sz="1200">
                <a:latin typeface="DB Office" pitchFamily="34" charset="0"/>
              </a:rPr>
              <a:pPr algn="r" defTabSz="944563"/>
              <a:t>6</a:t>
            </a:fld>
            <a:endParaRPr lang="de-DE" sz="1200">
              <a:latin typeface="DB Office" pitchFamily="34" charset="0"/>
            </a:endParaRPr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88988" y="763588"/>
            <a:ext cx="5543550" cy="3838575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5688"/>
            <a:ext cx="5207000" cy="4608512"/>
          </a:xfrm>
          <a:noFill/>
          <a:ln w="9525"/>
        </p:spPr>
        <p:txBody>
          <a:bodyPr lIns="96964" tIns="48478" rIns="96964" bIns="48478"/>
          <a:lstStyle/>
          <a:p>
            <a:pPr>
              <a:buFontTx/>
              <a:buChar char="•"/>
            </a:pPr>
            <a:r>
              <a:rPr lang="en-US" dirty="0" err="1" smtClean="0"/>
              <a:t>Ende</a:t>
            </a:r>
            <a:r>
              <a:rPr lang="en-US" dirty="0" smtClean="0"/>
              <a:t> – </a:t>
            </a:r>
            <a:r>
              <a:rPr lang="en-US" dirty="0" err="1" smtClean="0"/>
              <a:t>Anhand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erkennen</a:t>
            </a:r>
            <a:r>
              <a:rPr lang="en-US" dirty="0" smtClean="0"/>
              <a:t>, das </a:t>
            </a:r>
            <a:r>
              <a:rPr lang="en-US" dirty="0" err="1" smtClean="0"/>
              <a:t>der</a:t>
            </a:r>
            <a:r>
              <a:rPr lang="en-US" dirty="0" smtClean="0"/>
              <a:t> stabile </a:t>
            </a:r>
            <a:r>
              <a:rPr lang="en-US" dirty="0" err="1" smtClean="0"/>
              <a:t>Betrieb</a:t>
            </a:r>
            <a:r>
              <a:rPr lang="en-US" dirty="0" smtClean="0"/>
              <a:t> von IT </a:t>
            </a:r>
            <a:r>
              <a:rPr lang="en-US" dirty="0" err="1" smtClean="0"/>
              <a:t>Systemen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überlebenswichtg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 </a:t>
            </a:r>
            <a:r>
              <a:rPr lang="en-US" dirty="0" err="1" smtClean="0"/>
              <a:t>Dazu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natürlich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entsprechendes</a:t>
            </a:r>
            <a:r>
              <a:rPr lang="en-US" dirty="0" smtClean="0"/>
              <a:t> Monitoring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7BB28-49DF-40D4-AFBF-0825C60550C5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42C0F-D85B-41EA-AF87-13B24B9FB168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52403-7451-4ED6-B470-90A7948998AD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80557-8B5A-48CE-996C-C6745D8434E0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0834B-F8BB-49BC-9BF2-BCAE4C56E05E}" type="slidenum">
              <a:rPr lang="de-DE" smtClean="0"/>
              <a:pPr/>
              <a:t>21</a:t>
            </a:fld>
            <a:endParaRPr lang="de-DE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23950"/>
            <a:ext cx="9906000" cy="287338"/>
            <a:chOff x="0" y="708"/>
            <a:chExt cx="6240" cy="181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708"/>
              <a:ext cx="6240" cy="91"/>
            </a:xfrm>
            <a:prstGeom prst="rect">
              <a:avLst/>
            </a:prstGeom>
            <a:solidFill>
              <a:schemeClr val="bg2"/>
            </a:solidFill>
            <a:ln w="12700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34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0" y="708"/>
              <a:ext cx="2122" cy="181"/>
            </a:xfrm>
            <a:prstGeom prst="rect">
              <a:avLst/>
            </a:prstGeom>
            <a:solidFill>
              <a:schemeClr val="bg2"/>
            </a:solidFill>
            <a:ln w="12700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34" charset="0"/>
              </a:endParaRPr>
            </a:p>
          </p:txBody>
        </p:sp>
      </p:grpSp>
      <p:pic>
        <p:nvPicPr>
          <p:cNvPr id="5" name="Picture 5" descr="DB-MNL_rgb_M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 l="-2255" t="-46503" r="-16711" b="-14403"/>
          <a:stretch>
            <a:fillRect/>
          </a:stretch>
        </p:blipFill>
        <p:spPr bwMode="auto">
          <a:xfrm>
            <a:off x="8482013" y="0"/>
            <a:ext cx="142398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DB-MNL_rgb_M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 l="-2255" t="-46503" r="-16711" b="-14403"/>
          <a:stretch>
            <a:fillRect/>
          </a:stretch>
        </p:blipFill>
        <p:spPr bwMode="auto">
          <a:xfrm>
            <a:off x="8482013" y="0"/>
            <a:ext cx="142398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BE09-EC51-4597-86F7-08036EE431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29488" y="404813"/>
            <a:ext cx="2376487" cy="60499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0025" y="404813"/>
            <a:ext cx="6977063" cy="60499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0B13-8183-4C52-A026-DC5EBF0977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34AB-753B-489F-9A34-8C8C3B2420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35866-A112-4635-914D-6CC760FA63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0025" y="1557338"/>
            <a:ext cx="4676775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557338"/>
            <a:ext cx="4676775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00E16-730D-4D4C-9E4F-D4DDD5B357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1352-EF4F-4F66-843C-5D37CB1C25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FA631-1367-47E1-B092-049CE532C4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C4C2D-75DF-4E45-A677-6A93054BF1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7D6D-4480-461E-A77D-48691188C7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3B4E-FE6A-4A84-8467-4D20182505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404813"/>
            <a:ext cx="9505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72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557338"/>
            <a:ext cx="95059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00500" y="6692900"/>
            <a:ext cx="19050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+mn-lt"/>
              </a:defRPr>
            </a:lvl1pPr>
          </a:lstStyle>
          <a:p>
            <a:pPr>
              <a:defRPr/>
            </a:pPr>
            <a:fld id="{E0538FCF-7379-4550-8432-C84D0B48EC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0025" y="6692900"/>
            <a:ext cx="37084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1123950"/>
            <a:ext cx="9906000" cy="287338"/>
            <a:chOff x="0" y="708"/>
            <a:chExt cx="6240" cy="181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708"/>
              <a:ext cx="6240" cy="91"/>
            </a:xfrm>
            <a:prstGeom prst="rect">
              <a:avLst/>
            </a:prstGeom>
            <a:solidFill>
              <a:schemeClr val="bg2"/>
            </a:solidFill>
            <a:ln w="12700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34" charset="0"/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708"/>
              <a:ext cx="2122" cy="181"/>
            </a:xfrm>
            <a:prstGeom prst="rect">
              <a:avLst/>
            </a:prstGeom>
            <a:solidFill>
              <a:schemeClr val="bg2"/>
            </a:solidFill>
            <a:ln w="12700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34" charset="0"/>
              </a:endParaRPr>
            </a:p>
          </p:txBody>
        </p:sp>
      </p:grpSp>
      <p:pic>
        <p:nvPicPr>
          <p:cNvPr id="3079" name="Picture 9" descr="DB-MNL_rgb_M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5" cstate="print"/>
          <a:srcRect l="-2255" t="-46503" r="-16711" b="-14403"/>
          <a:stretch>
            <a:fillRect/>
          </a:stretch>
        </p:blipFill>
        <p:spPr bwMode="auto">
          <a:xfrm>
            <a:off x="8482013" y="0"/>
            <a:ext cx="142398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DB-MNL_rgb_M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5" cstate="print"/>
          <a:srcRect l="-2255" t="-46503" r="-16711" b="-14403"/>
          <a:stretch>
            <a:fillRect/>
          </a:stretch>
        </p:blipFill>
        <p:spPr bwMode="auto">
          <a:xfrm>
            <a:off x="8482013" y="0"/>
            <a:ext cx="142398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DB Office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85738" indent="-18415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SzPct val="8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358775" indent="-17145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3pPr>
      <a:lvl4pPr marL="544513" indent="-18415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728663" indent="-182563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5pPr>
      <a:lvl6pPr marL="1185863" indent="-182563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6pPr>
      <a:lvl7pPr marL="1643063" indent="-182563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7pPr>
      <a:lvl8pPr marL="2100263" indent="-182563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8pPr>
      <a:lvl9pPr marL="2557463" indent="-182563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5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8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2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3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6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Relationship Id="rId5" Type="http://schemas.openxmlformats.org/officeDocument/2006/relationships/image" Target="../media/image1.pn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rtbox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37325" y="6437313"/>
            <a:ext cx="336708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18000" rIns="0" bIns="0"/>
          <a:lstStyle/>
          <a:p>
            <a:r>
              <a:rPr lang="de-DE" sz="1200">
                <a:latin typeface="DB Office" pitchFamily="34" charset="0"/>
              </a:rPr>
              <a:t>Berlin, 22.05.2013</a:t>
            </a:r>
          </a:p>
        </p:txBody>
      </p:sp>
      <p:sp>
        <p:nvSpPr>
          <p:cNvPr id="5123" name="FirmaBox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37325" y="5589588"/>
            <a:ext cx="3368675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18000" rIns="0" bIns="0"/>
          <a:lstStyle/>
          <a:p>
            <a:r>
              <a:rPr lang="de-DE" sz="1200">
                <a:latin typeface="DB Office" pitchFamily="34" charset="0"/>
              </a:rPr>
              <a:t>DB Systel</a:t>
            </a:r>
          </a:p>
        </p:txBody>
      </p:sp>
      <p:sp>
        <p:nvSpPr>
          <p:cNvPr id="5124" name="Referentbox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7325" y="5876925"/>
            <a:ext cx="336708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18000" rIns="0" bIns="0"/>
          <a:lstStyle/>
          <a:p>
            <a:r>
              <a:rPr lang="de-DE" sz="1200">
                <a:latin typeface="DB Office" pitchFamily="34" charset="0"/>
              </a:rPr>
              <a:t>Holger Koch</a:t>
            </a:r>
          </a:p>
        </p:txBody>
      </p:sp>
      <p:sp>
        <p:nvSpPr>
          <p:cNvPr id="5125" name="Line 4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537325" y="5561013"/>
            <a:ext cx="336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126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37325" y="5849938"/>
            <a:ext cx="336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127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537325" y="6137275"/>
            <a:ext cx="336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128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37325" y="6426200"/>
            <a:ext cx="336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129" name="OEBox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37325" y="6165850"/>
            <a:ext cx="3368675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18000" rIns="0" bIns="0"/>
          <a:lstStyle/>
          <a:p>
            <a:r>
              <a:rPr lang="de-DE" sz="1200">
                <a:latin typeface="DB Office" pitchFamily="34" charset="0"/>
              </a:rPr>
              <a:t>holger.koch@deutschebahn.com</a:t>
            </a:r>
          </a:p>
        </p:txBody>
      </p:sp>
      <p:sp>
        <p:nvSpPr>
          <p:cNvPr id="5130" name="Freeform 5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-1588" y="1125538"/>
            <a:ext cx="9907588" cy="287337"/>
          </a:xfrm>
          <a:custGeom>
            <a:avLst/>
            <a:gdLst>
              <a:gd name="T0" fmla="*/ 0 w 6260"/>
              <a:gd name="T1" fmla="*/ 0 h 181"/>
              <a:gd name="T2" fmla="*/ 0 w 6260"/>
              <a:gd name="T3" fmla="*/ 2147483647 h 181"/>
              <a:gd name="T4" fmla="*/ 2147483647 w 6260"/>
              <a:gd name="T5" fmla="*/ 2147483647 h 181"/>
              <a:gd name="T6" fmla="*/ 2147483647 w 6260"/>
              <a:gd name="T7" fmla="*/ 2147483647 h 181"/>
              <a:gd name="T8" fmla="*/ 2147483647 w 6260"/>
              <a:gd name="T9" fmla="*/ 2147483647 h 181"/>
              <a:gd name="T10" fmla="*/ 2147483647 w 6260"/>
              <a:gd name="T11" fmla="*/ 0 h 181"/>
              <a:gd name="T12" fmla="*/ 0 w 6260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60"/>
              <a:gd name="T22" fmla="*/ 0 h 181"/>
              <a:gd name="T23" fmla="*/ 6260 w 6260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60" h="181">
                <a:moveTo>
                  <a:pt x="0" y="0"/>
                </a:moveTo>
                <a:lnTo>
                  <a:pt x="0" y="181"/>
                </a:lnTo>
                <a:lnTo>
                  <a:pt x="2132" y="181"/>
                </a:lnTo>
                <a:lnTo>
                  <a:pt x="2132" y="90"/>
                </a:lnTo>
                <a:lnTo>
                  <a:pt x="6260" y="90"/>
                </a:lnTo>
                <a:lnTo>
                  <a:pt x="6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8C96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1" name="Titelbox"/>
          <p:cNvSpPr txBox="1">
            <a:spLocks noChangeArrowheads="1"/>
          </p:cNvSpPr>
          <p:nvPr/>
        </p:nvSpPr>
        <p:spPr bwMode="auto">
          <a:xfrm>
            <a:off x="200025" y="1557338"/>
            <a:ext cx="9505950" cy="8636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b"/>
          <a:lstStyle/>
          <a:p>
            <a:pPr>
              <a:tabLst>
                <a:tab pos="442913" algn="l"/>
                <a:tab pos="987425" algn="l"/>
                <a:tab pos="1519238" algn="l"/>
                <a:tab pos="2065338" algn="l"/>
                <a:tab pos="2595563" algn="l"/>
                <a:tab pos="3141663" algn="l"/>
              </a:tabLst>
            </a:pPr>
            <a:r>
              <a:rPr lang="de-DE" sz="2400" b="1">
                <a:solidFill>
                  <a:schemeClr val="tx2"/>
                </a:solidFill>
                <a:latin typeface="DB Office" pitchFamily="34" charset="0"/>
              </a:rPr>
              <a:t>openQRM bei der DB Systel GmbH</a:t>
            </a:r>
          </a:p>
        </p:txBody>
      </p:sp>
      <p:sp>
        <p:nvSpPr>
          <p:cNvPr id="5132" name="Untertitelbox"/>
          <p:cNvSpPr txBox="1">
            <a:spLocks noChangeArrowheads="1"/>
          </p:cNvSpPr>
          <p:nvPr/>
        </p:nvSpPr>
        <p:spPr bwMode="auto">
          <a:xfrm>
            <a:off x="200025" y="2420938"/>
            <a:ext cx="9505950" cy="43021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>
              <a:tabLst>
                <a:tab pos="442913" algn="l"/>
                <a:tab pos="987425" algn="l"/>
                <a:tab pos="1519238" algn="l"/>
                <a:tab pos="2065338" algn="l"/>
                <a:tab pos="2595563" algn="l"/>
                <a:tab pos="3141663" algn="l"/>
              </a:tabLst>
            </a:pPr>
            <a:endParaRPr lang="de-DE" sz="2400">
              <a:solidFill>
                <a:schemeClr val="tx2"/>
              </a:solidFill>
              <a:latin typeface="DB Offic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6B638-B94A-4816-B54E-5FABE3432103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2075"/>
            <a:r>
              <a:rPr lang="de-DE" smtClean="0"/>
              <a:t>Wie kam openQRM zur DB?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00025" y="1844675"/>
            <a:ext cx="95059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01/2010	Abkündigung von N1sps durch die Firma Sun</a:t>
            </a:r>
            <a:br>
              <a:rPr lang="de-DE" sz="2400">
                <a:latin typeface="DB Office" pitchFamily="34" charset="0"/>
              </a:rPr>
            </a:br>
            <a:r>
              <a:rPr lang="de-DE" sz="2400">
                <a:latin typeface="DB Office" pitchFamily="34" charset="0"/>
              </a:rPr>
              <a:t>		Suche ergab eine Liste von 30 Alternativprodukten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06/2010	Prototyp von openQRM aufgesetzt, aber die Zeit war 			noch nicht reif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09/2011	Vortrag von Matthias Rechenburg auf dem OSW</a:t>
            </a:r>
            <a:br>
              <a:rPr lang="de-DE" sz="2400">
                <a:latin typeface="DB Office" pitchFamily="34" charset="0"/>
              </a:rPr>
            </a:br>
            <a:r>
              <a:rPr lang="de-DE" sz="2400">
                <a:latin typeface="DB Office" pitchFamily="34" charset="0"/>
              </a:rPr>
              <a:t>		 das DB Management gab die Evaluierung in Auftrag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06/2012	erste openQRM basierte Wolke verwendbar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02/2013	zweite Wolke – Small Solution – verwendbar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17DD5-82B0-4E72-A041-770AC6C06513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0975" indent="-180975"/>
            <a:r>
              <a:rPr lang="de-DE" smtClean="0"/>
              <a:t>Kurzvorstellung openQRM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de-DE" sz="2400" b="1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ursprünglich ab 2001 entwickelt von Qlusters in Java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openQRM wurde 2006 unter einer Open Source Lizenz gestellt (MPL)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2008 stellte Qlusters den Geschäftsbetrieb ein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Matthias Rechenburg führte openQRM als Community Projekt weiter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kompletter Rewrite in PHP mit Version 4.0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wurde unter der GPL Version 2 freigegeben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seit 2010 Support durch die openQRM Enterprise GmbH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seit Version 5.0 (08/2012) dual-lizensiert als freie Community- und kommerzielle Enterprise Edition mit erweiterten Funktionen erhältlich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0F500-F1CB-4B85-ADB2-74FDF76832AF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0975" indent="-180975"/>
            <a:r>
              <a:rPr lang="de-DE" smtClean="0"/>
              <a:t>Kurzvorstellung openQRM (technisch)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de-DE" sz="2400" b="1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vollautomatisches </a:t>
            </a:r>
            <a:r>
              <a:rPr lang="de-DE" sz="2400" dirty="0" err="1">
                <a:latin typeface="DB Office" pitchFamily="34" charset="0"/>
              </a:rPr>
              <a:t>Deployment</a:t>
            </a:r>
            <a:r>
              <a:rPr lang="de-DE" sz="2400" dirty="0">
                <a:latin typeface="DB Office" pitchFamily="34" charset="0"/>
              </a:rPr>
              <a:t> von Serversystemen, Service-Hochverfügbarkeit, Applikationskonfiguration und Power-Management 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Unterstützung aller wichtigen </a:t>
            </a:r>
            <a:r>
              <a:rPr lang="de-DE" sz="2400" dirty="0" err="1">
                <a:latin typeface="DB Office" pitchFamily="34" charset="0"/>
              </a:rPr>
              <a:t>Virtualization</a:t>
            </a:r>
            <a:r>
              <a:rPr lang="de-DE" sz="2400" dirty="0">
                <a:latin typeface="DB Office" pitchFamily="34" charset="0"/>
              </a:rPr>
              <a:t>- und </a:t>
            </a:r>
            <a:r>
              <a:rPr lang="de-DE" sz="2400" dirty="0" err="1">
                <a:latin typeface="DB Office" pitchFamily="34" charset="0"/>
              </a:rPr>
              <a:t>Storagetechnologien</a:t>
            </a: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Transparente P2V, V2P und V2V Migration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N-to-1 </a:t>
            </a:r>
            <a:r>
              <a:rPr lang="de-DE" sz="2400" dirty="0" err="1">
                <a:latin typeface="DB Office" pitchFamily="34" charset="0"/>
              </a:rPr>
              <a:t>and</a:t>
            </a:r>
            <a:r>
              <a:rPr lang="de-DE" sz="2400" dirty="0">
                <a:latin typeface="DB Office" pitchFamily="34" charset="0"/>
              </a:rPr>
              <a:t> N-to-0 Fail-</a:t>
            </a:r>
            <a:r>
              <a:rPr lang="de-DE" sz="2400" dirty="0" err="1">
                <a:latin typeface="DB Office" pitchFamily="34" charset="0"/>
              </a:rPr>
              <a:t>over</a:t>
            </a: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API zur Integration in eigene Geschäftsprozesse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Verwaltung </a:t>
            </a:r>
            <a:r>
              <a:rPr lang="de-DE" sz="2400" dirty="0" smtClean="0">
                <a:latin typeface="DB Office" pitchFamily="34" charset="0"/>
              </a:rPr>
              <a:t>mehrerer </a:t>
            </a:r>
            <a:r>
              <a:rPr lang="de-DE" sz="2400" dirty="0" err="1">
                <a:latin typeface="DB Office" pitchFamily="34" charset="0"/>
              </a:rPr>
              <a:t>openQRM</a:t>
            </a:r>
            <a:r>
              <a:rPr lang="de-DE" sz="2400" dirty="0">
                <a:latin typeface="DB Office" pitchFamily="34" charset="0"/>
              </a:rPr>
              <a:t> Installationen mit </a:t>
            </a:r>
            <a:r>
              <a:rPr lang="de-DE" sz="2400" dirty="0" err="1">
                <a:latin typeface="DB Office" pitchFamily="34" charset="0"/>
              </a:rPr>
              <a:t>Cloud</a:t>
            </a:r>
            <a:r>
              <a:rPr lang="de-DE" sz="2400" dirty="0">
                <a:latin typeface="DB Office" pitchFamily="34" charset="0"/>
              </a:rPr>
              <a:t> </a:t>
            </a:r>
            <a:r>
              <a:rPr lang="de-DE" sz="2400" dirty="0" err="1">
                <a:latin typeface="DB Office" pitchFamily="34" charset="0"/>
              </a:rPr>
              <a:t>Zones</a:t>
            </a:r>
            <a:endParaRPr lang="de-DE" sz="1600" dirty="0">
              <a:latin typeface="DB Offic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7A3EDD-4EA5-43CC-907B-8F7F39285B40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DB Systel Anforderungen an openQRM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de-DE" sz="2400" b="1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sehr schnelle on Demand Bereitstellung 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Selfservice Portal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Kompatibilität zur Premium Plattform, sowohl Betriebssystem als auch Middleware Komponenten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Einfaches Verrechnungsmodell</a:t>
            </a: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E6E8F1-8592-4C9A-BAEB-D0DA49299158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80975" indent="-180975"/>
            <a:r>
              <a:rPr lang="de-DE" smtClean="0"/>
              <a:t>Technische Realisierung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de-DE" sz="2400" b="1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1614488"/>
            <a:ext cx="8990013" cy="482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91" name="Textfeld 1"/>
          <p:cNvSpPr txBox="1">
            <a:spLocks noChangeArrowheads="1"/>
          </p:cNvSpPr>
          <p:nvPr/>
        </p:nvSpPr>
        <p:spPr bwMode="auto">
          <a:xfrm>
            <a:off x="6946900" y="6261100"/>
            <a:ext cx="2641600" cy="508000"/>
          </a:xfrm>
          <a:prstGeom prst="rect">
            <a:avLst/>
          </a:prstGeom>
          <a:noFill/>
          <a:ln w="9525">
            <a:noFill/>
            <a:prstDash val="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900">
                <a:latin typeface="Verdana" pitchFamily="34" charset="0"/>
              </a:rPr>
              <a:t>openQRM Admin Web Interface,</a:t>
            </a:r>
          </a:p>
          <a:p>
            <a:pPr algn="ctr"/>
            <a:r>
              <a:rPr lang="de-DE" sz="900">
                <a:latin typeface="Verdana" pitchFamily="34" charset="0"/>
              </a:rPr>
              <a:t>Selfservice Portal für Cloud Portal/Zones,</a:t>
            </a:r>
          </a:p>
          <a:p>
            <a:pPr algn="ctr"/>
            <a:r>
              <a:rPr lang="de-DE" sz="900">
                <a:latin typeface="Verdana" pitchFamily="34" charset="0"/>
              </a:rPr>
              <a:t>Services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7048500" y="3086100"/>
            <a:ext cx="2489200" cy="3098800"/>
          </a:xfrm>
          <a:prstGeom prst="rect">
            <a:avLst/>
          </a:prstGeom>
          <a:solidFill>
            <a:schemeClr val="tx1">
              <a:lumMod val="95000"/>
              <a:lumOff val="5000"/>
              <a:alpha val="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pic>
        <p:nvPicPr>
          <p:cNvPr id="16393" name="Bild 1" descr="openqrm-enterprise-edition-logo-bw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0" y="2687638"/>
            <a:ext cx="927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A1FD1-BA8B-446C-8D3E-780E021ACE40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Installation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Clr>
                <a:srgbClr val="FF0000"/>
              </a:buClr>
              <a:buSzPct val="85000"/>
            </a:pPr>
            <a:r>
              <a:rPr lang="de-DE" sz="2400">
                <a:latin typeface="DB Office" pitchFamily="34" charset="0"/>
              </a:rPr>
              <a:t>von openQRM empfohlener Installationsweg:</a:t>
            </a:r>
            <a:br>
              <a:rPr lang="de-DE" sz="2400">
                <a:latin typeface="DB Office" pitchFamily="34" charset="0"/>
              </a:rPr>
            </a:br>
            <a:r>
              <a:rPr lang="de-DE" sz="2400">
                <a:latin typeface="DB Office" pitchFamily="34" charset="0"/>
              </a:rPr>
              <a:t>	</a:t>
            </a:r>
            <a:r>
              <a:rPr lang="de-DE">
                <a:latin typeface="DB Office" pitchFamily="34" charset="0"/>
              </a:rPr>
              <a:t>apt-get install subversion make</a:t>
            </a:r>
            <a:br>
              <a:rPr lang="de-DE">
                <a:latin typeface="DB Office" pitchFamily="34" charset="0"/>
              </a:rPr>
            </a:br>
            <a:r>
              <a:rPr lang="de-DE">
                <a:latin typeface="DB Office" pitchFamily="34" charset="0"/>
              </a:rPr>
              <a:t>	svn co https://openqrm.svn.sourceforge.net/svnroot/openqrm openqrm</a:t>
            </a:r>
            <a:br>
              <a:rPr lang="de-DE">
                <a:latin typeface="DB Office" pitchFamily="34" charset="0"/>
              </a:rPr>
            </a:br>
            <a:r>
              <a:rPr lang="de-DE">
                <a:latin typeface="DB Office" pitchFamily="34" charset="0"/>
              </a:rPr>
              <a:t>	cd openqrm/trunc/src</a:t>
            </a:r>
          </a:p>
          <a:p>
            <a:pPr marL="180975" indent="-180975">
              <a:buClr>
                <a:srgbClr val="FF0000"/>
              </a:buClr>
              <a:buSzPct val="85000"/>
            </a:pPr>
            <a:r>
              <a:rPr lang="de-DE">
                <a:latin typeface="DB Office" pitchFamily="34" charset="0"/>
              </a:rPr>
              <a:t>		make&amp;&amp;make install&amp;&amp;make start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Server haben keinen Zugang ins Internet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Server haben keinen Compiler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Plattform unterstützt nur Redhat und SLES, openQRM präferiert Ubuntu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Viele Abhängigkeiten mussten manuell aufgelöst werden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für effizienten Support, direkter remote Zugang zum openQRM Server notwendig</a:t>
            </a: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E3FEA-3B45-4E0C-97B7-C50B86273C19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Installation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rgbClr val="FF0000"/>
              </a:buClr>
              <a:buSzPct val="85000"/>
            </a:pPr>
            <a:r>
              <a:rPr lang="de-DE" sz="2400" dirty="0">
                <a:latin typeface="DB Office" pitchFamily="34" charset="0"/>
              </a:rPr>
              <a:t>Lösungen:</a:t>
            </a:r>
          </a:p>
          <a:p>
            <a:pPr>
              <a:buClr>
                <a:srgbClr val="FF0000"/>
              </a:buClr>
              <a:buSzPct val="85000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</a:t>
            </a:r>
            <a:r>
              <a:rPr lang="de-DE" sz="2400" dirty="0" err="1">
                <a:latin typeface="DB Office" pitchFamily="34" charset="0"/>
              </a:rPr>
              <a:t>openQRM</a:t>
            </a:r>
            <a:r>
              <a:rPr lang="de-DE" sz="2400" dirty="0">
                <a:latin typeface="DB Office" pitchFamily="34" charset="0"/>
              </a:rPr>
              <a:t> Server-Installation über lokales Cache-Verzeichnis (</a:t>
            </a:r>
            <a:r>
              <a:rPr lang="de-DE" sz="2400" dirty="0" smtClean="0">
                <a:latin typeface="DB Office" pitchFamily="34" charset="0"/>
              </a:rPr>
              <a:t>vorab heruntergeladene </a:t>
            </a:r>
            <a:r>
              <a:rPr lang="de-DE" sz="2400" dirty="0">
                <a:latin typeface="DB Office" pitchFamily="34" charset="0"/>
              </a:rPr>
              <a:t>Software und </a:t>
            </a:r>
            <a:r>
              <a:rPr lang="de-DE" sz="2400" dirty="0" err="1">
                <a:latin typeface="DB Office" pitchFamily="34" charset="0"/>
              </a:rPr>
              <a:t>Dependencies</a:t>
            </a:r>
            <a:r>
              <a:rPr lang="de-DE" sz="2400" dirty="0">
                <a:latin typeface="DB Office" pitchFamily="34" charset="0"/>
              </a:rPr>
              <a:t>)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seit </a:t>
            </a:r>
            <a:r>
              <a:rPr lang="de-DE" sz="2400" dirty="0" err="1">
                <a:latin typeface="DB Office" pitchFamily="34" charset="0"/>
              </a:rPr>
              <a:t>openQRM</a:t>
            </a:r>
            <a:r>
              <a:rPr lang="de-DE" sz="2400" dirty="0">
                <a:latin typeface="DB Office" pitchFamily="34" charset="0"/>
              </a:rPr>
              <a:t> Version 5.0.2 gibt es </a:t>
            </a:r>
            <a:r>
              <a:rPr lang="de-DE" sz="2400" dirty="0" err="1">
                <a:latin typeface="DB Office" pitchFamily="34" charset="0"/>
              </a:rPr>
              <a:t>Packages</a:t>
            </a:r>
            <a:r>
              <a:rPr lang="de-DE" sz="2400" dirty="0">
                <a:latin typeface="DB Office" pitchFamily="34" charset="0"/>
              </a:rPr>
              <a:t> für Debian/</a:t>
            </a:r>
            <a:r>
              <a:rPr lang="de-DE" sz="2400" dirty="0" err="1">
                <a:latin typeface="DB Office" pitchFamily="34" charset="0"/>
              </a:rPr>
              <a:t>Ubuntu</a:t>
            </a:r>
            <a:r>
              <a:rPr lang="de-DE" sz="2400" dirty="0">
                <a:latin typeface="DB Office" pitchFamily="34" charset="0"/>
              </a:rPr>
              <a:t>, </a:t>
            </a:r>
            <a:r>
              <a:rPr lang="de-DE" sz="2400" dirty="0" err="1">
                <a:latin typeface="DB Office" pitchFamily="34" charset="0"/>
              </a:rPr>
              <a:t>SuSE</a:t>
            </a:r>
            <a:r>
              <a:rPr lang="de-DE" sz="2400" dirty="0">
                <a:latin typeface="DB Office" pitchFamily="34" charset="0"/>
              </a:rPr>
              <a:t>/SLES, </a:t>
            </a:r>
            <a:r>
              <a:rPr lang="de-DE" sz="2400" dirty="0" err="1">
                <a:latin typeface="DB Office" pitchFamily="34" charset="0"/>
              </a:rPr>
              <a:t>Redhat</a:t>
            </a:r>
            <a:r>
              <a:rPr lang="de-DE" sz="2400" dirty="0">
                <a:latin typeface="DB Office" pitchFamily="34" charset="0"/>
              </a:rPr>
              <a:t>/</a:t>
            </a:r>
            <a:r>
              <a:rPr lang="de-DE" sz="2400" dirty="0" err="1">
                <a:latin typeface="DB Office" pitchFamily="34" charset="0"/>
              </a:rPr>
              <a:t>Centos</a:t>
            </a: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möglich: Bereitstellung der </a:t>
            </a:r>
            <a:r>
              <a:rPr lang="de-DE" sz="2400" dirty="0" err="1">
                <a:latin typeface="DB Office" pitchFamily="34" charset="0"/>
              </a:rPr>
              <a:t>openQRM</a:t>
            </a:r>
            <a:r>
              <a:rPr lang="de-DE" sz="2400" dirty="0">
                <a:latin typeface="DB Office" pitchFamily="34" charset="0"/>
              </a:rPr>
              <a:t> Pakete aus </a:t>
            </a:r>
            <a:r>
              <a:rPr lang="de-DE" sz="2400" dirty="0" err="1">
                <a:latin typeface="DB Office" pitchFamily="34" charset="0"/>
              </a:rPr>
              <a:t>Package</a:t>
            </a:r>
            <a:r>
              <a:rPr lang="de-DE" sz="2400" dirty="0">
                <a:latin typeface="DB Office" pitchFamily="34" charset="0"/>
              </a:rPr>
              <a:t>-Repository im DB Netz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Remote-Support Workflow über Vier-Augen-</a:t>
            </a:r>
            <a:r>
              <a:rPr lang="de-DE" sz="2400" dirty="0" err="1">
                <a:latin typeface="DB Office" pitchFamily="34" charset="0"/>
              </a:rPr>
              <a:t>Screensharing</a:t>
            </a:r>
            <a:r>
              <a:rPr lang="de-DE" sz="2400" dirty="0">
                <a:latin typeface="DB Office" pitchFamily="34" charset="0"/>
              </a:rPr>
              <a:t> zusammen mit DB Mitarbeiter</a:t>
            </a:r>
          </a:p>
          <a:p>
            <a:pPr>
              <a:buClr>
                <a:srgbClr val="FF0000"/>
              </a:buClr>
              <a:buSzPct val="85000"/>
            </a:pPr>
            <a:endParaRPr lang="de-DE" sz="16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SzPct val="85000"/>
            </a:pPr>
            <a:endParaRPr lang="de-DE" dirty="0">
              <a:latin typeface="DB Office" pitchFamily="34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SzPct val="85000"/>
            </a:pPr>
            <a:endParaRPr lang="de-DE" sz="2400" dirty="0">
              <a:latin typeface="DB Offic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21A224-AF0C-429C-B5B7-1D28AD71AF98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Hoheit über Infrastruktur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Clr>
                <a:srgbClr val="FF0000"/>
              </a:buClr>
              <a:buSzPct val="85000"/>
            </a:pPr>
            <a:r>
              <a:rPr lang="de-DE" sz="2400">
                <a:latin typeface="DB Office" pitchFamily="34" charset="0"/>
              </a:rPr>
              <a:t>openQRM betreibt und konfiguriert eigenen DNS Server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bei der DB darf ausschließlich Communication Backbone DNS Server betreiben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obwohl eigene Zone, keine forwarding Funkion erlaubt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Lösung: dynamisches Konfigurieren der offiziellen DNS Server mittels nsupdate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Dank einfacher Skriptsprachen (PHP, Shellskript) leicht anpassbar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>
                <a:latin typeface="DB Office" pitchFamily="34" charset="0"/>
              </a:rPr>
              <a:t> ACHTUNG: Alle Änderungen müssen gut dokumentiert und bei Updates von openQRM wieder vorgenommen werden</a:t>
            </a: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</a:pPr>
            <a:endParaRPr lang="de-DE" sz="2400">
              <a:latin typeface="DB Office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63513" y="4248150"/>
            <a:ext cx="9536112" cy="5857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de-DE" sz="1600"/>
              <a:t>$openqrm_server-&gt;send_command($OPENQRM_SERVER_BASE_DIR.</a:t>
            </a:r>
          </a:p>
          <a:p>
            <a:r>
              <a:rPr lang="de-DE" sz="1600"/>
              <a:t>"/openqrm/nsupdate-hook/bin/nsupdate-hook.sh insert ".$appliance-&gt;name." ".$appliance_external_ip);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B0E249-D1DF-4F2D-B3A2-A1CF62764025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Benutzerschnittstellen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00025" y="1557338"/>
            <a:ext cx="94662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Pflege von lokalen Usern und Umsetzung der Passwortrichtlinie der DB sehr </a:t>
            </a:r>
            <a:r>
              <a:rPr lang="de-DE" sz="2400" dirty="0" smtClean="0">
                <a:latin typeface="DB Office" pitchFamily="34" charset="0"/>
              </a:rPr>
              <a:t>aufwändig, aber </a:t>
            </a:r>
          </a:p>
          <a:p>
            <a:pPr marL="638175" lvl="1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 err="1" smtClean="0">
                <a:latin typeface="DB Office" pitchFamily="34" charset="0"/>
              </a:rPr>
              <a:t>openQRM</a:t>
            </a:r>
            <a:r>
              <a:rPr lang="de-DE" sz="2400" dirty="0" smtClean="0">
                <a:latin typeface="DB Office" pitchFamily="34" charset="0"/>
              </a:rPr>
              <a:t> </a:t>
            </a:r>
            <a:r>
              <a:rPr lang="de-DE" sz="2400" dirty="0">
                <a:latin typeface="DB Office" pitchFamily="34" charset="0"/>
              </a:rPr>
              <a:t>unterstützt REMOTE_USER </a:t>
            </a:r>
            <a:r>
              <a:rPr lang="de-DE" sz="2400">
                <a:latin typeface="DB Office" pitchFamily="34" charset="0"/>
              </a:rPr>
              <a:t>des </a:t>
            </a:r>
            <a:r>
              <a:rPr lang="de-DE" sz="2400" smtClean="0">
                <a:latin typeface="DB Office" pitchFamily="34" charset="0"/>
              </a:rPr>
              <a:t>Apachen</a:t>
            </a:r>
            <a:endParaRPr lang="de-DE" sz="2400" dirty="0" smtClean="0">
              <a:latin typeface="DB Office" pitchFamily="34" charset="0"/>
            </a:endParaRPr>
          </a:p>
          <a:p>
            <a:pPr marL="638175" lvl="1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 smtClean="0">
                <a:latin typeface="DB Office" pitchFamily="34" charset="0"/>
              </a:rPr>
              <a:t>dadurch </a:t>
            </a:r>
            <a:r>
              <a:rPr lang="de-DE" sz="2400" dirty="0">
                <a:latin typeface="DB Office" pitchFamily="34" charset="0"/>
              </a:rPr>
              <a:t>sehr einfach Anbindung an </a:t>
            </a:r>
            <a:r>
              <a:rPr lang="de-DE" sz="2400" dirty="0" err="1">
                <a:latin typeface="DB Office" pitchFamily="34" charset="0"/>
              </a:rPr>
              <a:t>Jasig</a:t>
            </a:r>
            <a:r>
              <a:rPr lang="de-DE" sz="2400" dirty="0">
                <a:latin typeface="DB Office" pitchFamily="34" charset="0"/>
              </a:rPr>
              <a:t> CAS </a:t>
            </a:r>
            <a:r>
              <a:rPr lang="de-DE" sz="2400" dirty="0" smtClean="0">
                <a:latin typeface="DB Office" pitchFamily="34" charset="0"/>
              </a:rPr>
              <a:t>möglich</a:t>
            </a:r>
          </a:p>
          <a:p>
            <a:pPr marL="638175" lvl="1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 smtClean="0">
                <a:latin typeface="DB Office" pitchFamily="34" charset="0"/>
              </a:rPr>
              <a:t> </a:t>
            </a:r>
            <a:r>
              <a:rPr lang="de-DE" sz="2400" dirty="0">
                <a:latin typeface="DB Office" pitchFamily="34" charset="0"/>
              </a:rPr>
              <a:t>Automatisches Anlegen der User beim ersten Zugriff, inkl. „Begrüßungsgeld“ für erste </a:t>
            </a:r>
            <a:r>
              <a:rPr lang="de-DE" sz="2400" dirty="0" smtClean="0">
                <a:latin typeface="DB Office" pitchFamily="34" charset="0"/>
              </a:rPr>
              <a:t>Tests</a:t>
            </a: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Anpassung des Frontends „</a:t>
            </a:r>
            <a:r>
              <a:rPr lang="de-DE" sz="2400" dirty="0" err="1">
                <a:latin typeface="DB Office" pitchFamily="34" charset="0"/>
              </a:rPr>
              <a:t>Cloudzones</a:t>
            </a:r>
            <a:r>
              <a:rPr lang="de-DE" sz="2400" dirty="0">
                <a:latin typeface="DB Office" pitchFamily="34" charset="0"/>
              </a:rPr>
              <a:t>“ an DB </a:t>
            </a:r>
            <a:r>
              <a:rPr lang="de-DE" sz="2400" dirty="0" err="1">
                <a:latin typeface="DB Office" pitchFamily="34" charset="0"/>
              </a:rPr>
              <a:t>Styleguide</a:t>
            </a: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eigenes „DB-</a:t>
            </a:r>
            <a:r>
              <a:rPr lang="de-DE" sz="2400" dirty="0" err="1">
                <a:latin typeface="DB Office" pitchFamily="34" charset="0"/>
              </a:rPr>
              <a:t>Systel</a:t>
            </a:r>
            <a:r>
              <a:rPr lang="de-DE" sz="2400" dirty="0">
                <a:latin typeface="DB Office" pitchFamily="34" charset="0"/>
              </a:rPr>
              <a:t>“ </a:t>
            </a:r>
            <a:r>
              <a:rPr lang="de-DE" sz="2400" dirty="0" err="1">
                <a:latin typeface="DB Office" pitchFamily="34" charset="0"/>
              </a:rPr>
              <a:t>Plugin</a:t>
            </a:r>
            <a:r>
              <a:rPr lang="de-DE" sz="2400" dirty="0">
                <a:latin typeface="DB Office" pitchFamily="34" charset="0"/>
              </a:rPr>
              <a:t> für Frontendanpassungen</a:t>
            </a: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 marL="180975" indent="-180975"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Anpassung der Mailtemplates für Enduserkommunikation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8FCD80-B479-46D8-B0D7-97DA07980C39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Benutzerschnittstellen</a:t>
            </a: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75" y="1511300"/>
            <a:ext cx="9909175" cy="4872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41D90-1603-4742-832D-D897EDC3DA43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614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615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615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615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615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615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Einführung</a:t>
            </a:r>
          </a:p>
        </p:txBody>
      </p:sp>
      <p:sp>
        <p:nvSpPr>
          <p:cNvPr id="615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/>
              <a:t>Portfolio Small Solutions &amp; DB SERVERS</a:t>
            </a:r>
            <a:endParaRPr lang="de-DE">
              <a:latin typeface="DB Office" pitchFamily="34" charset="0"/>
            </a:endParaRPr>
          </a:p>
        </p:txBody>
      </p:sp>
      <p:sp>
        <p:nvSpPr>
          <p:cNvPr id="6156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6157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6158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E67C3-E8BA-496E-AB4C-C1BC8AB2CFF2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Aufgabenstellung: Benutzerschnittstellen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81125"/>
            <a:ext cx="9201150" cy="547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0DE5E-A72A-4869-B708-9F1CB2BC3F3A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355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2355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2355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2355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23560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2356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2356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Einführung</a:t>
            </a:r>
          </a:p>
        </p:txBody>
      </p:sp>
      <p:sp>
        <p:nvSpPr>
          <p:cNvPr id="2356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/>
              <a:t>Portfolio Small Solutions &amp; DB SERVERS</a:t>
            </a:r>
            <a:endParaRPr lang="de-DE">
              <a:latin typeface="DB Office" pitchFamily="34" charset="0"/>
            </a:endParaRPr>
          </a:p>
        </p:txBody>
      </p:sp>
      <p:sp>
        <p:nvSpPr>
          <p:cNvPr id="2356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2356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23566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61673-362D-4A8F-833F-5CD9D884C219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Portfolio Small Solutions &amp; DB SERVERS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>
            <a:off x="5394325" y="1412875"/>
            <a:ext cx="1487488" cy="5184775"/>
          </a:xfrm>
          <a:prstGeom prst="rect">
            <a:avLst/>
          </a:prstGeom>
          <a:solidFill>
            <a:srgbClr val="FF0000"/>
          </a:solidFill>
          <a:ln w="12700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>
              <a:spcBef>
                <a:spcPct val="20000"/>
              </a:spcBef>
            </a:pP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>
            <a:off x="6113463" y="2492375"/>
            <a:ext cx="3457575" cy="3816350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Linux</a:t>
            </a:r>
          </a:p>
          <a:p>
            <a:pPr algn="ctr">
              <a:spcBef>
                <a:spcPct val="20000"/>
              </a:spcBef>
            </a:pPr>
            <a:r>
              <a:rPr lang="de-DE" b="1"/>
              <a:t>SLES 11</a:t>
            </a:r>
          </a:p>
          <a:p>
            <a:pPr algn="ctr">
              <a:spcBef>
                <a:spcPct val="20000"/>
              </a:spcBef>
            </a:pPr>
            <a:r>
              <a:rPr lang="de-DE" b="1"/>
              <a:t>RedHat (möglich)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gray">
          <a:xfrm>
            <a:off x="6113463" y="1700213"/>
            <a:ext cx="3457575" cy="503237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Root-Rechte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467350" y="1485900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gray">
          <a:xfrm rot="-5400000">
            <a:off x="3378994" y="3790156"/>
            <a:ext cx="4679950" cy="5032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sz="2000" b="1">
                <a:solidFill>
                  <a:schemeClr val="bg1"/>
                </a:solidFill>
              </a:rPr>
              <a:t>AZUBI LINUX-Server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0" y="1484313"/>
            <a:ext cx="5308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 b="1"/>
              <a:t>Anforderungen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b="1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Standardisierter Linux-Server für jeden Azubi</a:t>
            </a:r>
            <a:br>
              <a:rPr lang="de-DE"/>
            </a:b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Unterstützung der Referenzarchitektur BahnNet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kostenneutral für den Azubi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volle Root-Rechte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Neue Linuxdistribution schnell integrierbar</a:t>
            </a:r>
          </a:p>
          <a:p>
            <a:pPr marL="742950" lvl="1" indent="-2857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Z.B. RedHat o. Debian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29AAB-1F0B-443F-9F9C-272E700FDD34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Portfolio Small Solutions &amp; DB SERVERS</a:t>
            </a:r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5467350" y="1485900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gray">
          <a:xfrm rot="-5400000">
            <a:off x="3378994" y="3790156"/>
            <a:ext cx="4679950" cy="5032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sz="2000" b="1">
                <a:solidFill>
                  <a:schemeClr val="bg1"/>
                </a:solidFill>
              </a:rPr>
              <a:t>AZUBI LINUX-Server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gray">
          <a:xfrm>
            <a:off x="5370513" y="1412875"/>
            <a:ext cx="1487487" cy="5184775"/>
          </a:xfrm>
          <a:prstGeom prst="rect">
            <a:avLst/>
          </a:prstGeom>
          <a:solidFill>
            <a:srgbClr val="FF0000"/>
          </a:solidFill>
          <a:ln w="12700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>
              <a:spcBef>
                <a:spcPct val="20000"/>
              </a:spcBef>
            </a:pP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gray">
          <a:xfrm>
            <a:off x="6089650" y="2109788"/>
            <a:ext cx="3457575" cy="503237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Apache Webserver</a:t>
            </a:r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gray">
          <a:xfrm>
            <a:off x="6089650" y="3068638"/>
            <a:ext cx="3457575" cy="5048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Pearl, PHP, Python</a:t>
            </a:r>
            <a:endParaRPr lang="de-DE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gray">
          <a:xfrm>
            <a:off x="6089650" y="4076700"/>
            <a:ext cx="3430588" cy="5048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MySQL o. PostgreSQL-DB</a:t>
            </a:r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gray">
          <a:xfrm>
            <a:off x="6089650" y="5157788"/>
            <a:ext cx="3433763" cy="5048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b="1"/>
              <a:t>LINUX</a:t>
            </a:r>
            <a:endParaRPr lang="de-DE"/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443538" y="1485900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gray">
          <a:xfrm rot="-5400000">
            <a:off x="3355182" y="3790156"/>
            <a:ext cx="4679950" cy="5032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algn="ctr">
              <a:spcBef>
                <a:spcPct val="20000"/>
              </a:spcBef>
            </a:pPr>
            <a:r>
              <a:rPr lang="de-DE" sz="2000" b="1">
                <a:solidFill>
                  <a:schemeClr val="bg1"/>
                </a:solidFill>
              </a:rPr>
              <a:t>LAMP / LAPP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0" y="1484313"/>
            <a:ext cx="53435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 b="1" dirty="0"/>
              <a:t>Anforderungen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b="1" dirty="0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dirty="0"/>
              <a:t> Standardisierte, flexibel anpassbare  Lösung, die in allen Projekten eingesetzt werden kann</a:t>
            </a:r>
            <a:br>
              <a:rPr lang="de-DE" dirty="0"/>
            </a:br>
            <a:endParaRPr lang="de-DE" dirty="0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dirty="0"/>
              <a:t> Unterstützung der Referenzarchitektur </a:t>
            </a:r>
            <a:r>
              <a:rPr lang="de-DE" dirty="0" err="1"/>
              <a:t>BahnNet</a:t>
            </a:r>
            <a:r>
              <a:rPr lang="de-DE" dirty="0"/>
              <a:t> und weiterer</a:t>
            </a:r>
            <a:br>
              <a:rPr lang="de-DE" dirty="0"/>
            </a:br>
            <a:endParaRPr lang="de-DE" dirty="0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dirty="0"/>
              <a:t> Schnelle Bereitstellung einer serverseitigen LAMP / LAPP Umgebung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dirty="0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dirty="0"/>
              <a:t> Lizenzkostenfrei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dirty="0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dirty="0"/>
              <a:t> Kosteneffiziente </a:t>
            </a:r>
            <a:r>
              <a:rPr lang="de-DE" dirty="0" smtClean="0"/>
              <a:t>Lösung</a:t>
            </a:r>
            <a:endParaRPr lang="de-DE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D663D6-6F0C-4D7B-BC59-384F847AE77E}" type="slidenum">
              <a:rPr lang="de-DE"/>
              <a:pPr>
                <a:defRPr/>
              </a:pPr>
              <a:t>24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Portfolio Small Solutions &amp; DB SERVERS</a:t>
            </a:r>
          </a:p>
        </p:txBody>
      </p: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5561013" y="1412875"/>
            <a:ext cx="4176712" cy="5184775"/>
            <a:chOff x="2258" y="935"/>
            <a:chExt cx="2631" cy="3266"/>
          </a:xfrm>
        </p:grpSpPr>
        <p:sp>
          <p:nvSpPr>
            <p:cNvPr id="26632" name="Rectangle 5"/>
            <p:cNvSpPr>
              <a:spLocks noChangeArrowheads="1"/>
            </p:cNvSpPr>
            <p:nvPr/>
          </p:nvSpPr>
          <p:spPr bwMode="gray">
            <a:xfrm>
              <a:off x="2258" y="935"/>
              <a:ext cx="937" cy="326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/>
            <a:lstStyle/>
            <a:p>
              <a:pPr>
                <a:spcBef>
                  <a:spcPct val="20000"/>
                </a:spcBef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6633" name="Rectangle 6"/>
            <p:cNvSpPr>
              <a:spLocks noChangeArrowheads="1"/>
            </p:cNvSpPr>
            <p:nvPr/>
          </p:nvSpPr>
          <p:spPr bwMode="gray">
            <a:xfrm>
              <a:off x="2711" y="1615"/>
              <a:ext cx="2178" cy="317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b="1"/>
                <a:t>Apache Webserver</a:t>
              </a:r>
            </a:p>
          </p:txBody>
        </p:sp>
        <p:sp>
          <p:nvSpPr>
            <p:cNvPr id="26634" name="Rectangle 7"/>
            <p:cNvSpPr>
              <a:spLocks noChangeArrowheads="1"/>
            </p:cNvSpPr>
            <p:nvPr/>
          </p:nvSpPr>
          <p:spPr bwMode="gray">
            <a:xfrm>
              <a:off x="2711" y="2069"/>
              <a:ext cx="2178" cy="318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b="1"/>
                <a:t>Tomcat Server – </a:t>
              </a:r>
              <a:r>
                <a:rPr lang="de-DE"/>
                <a:t>Servlet Engine</a:t>
              </a:r>
            </a:p>
          </p:txBody>
        </p:sp>
        <p:sp>
          <p:nvSpPr>
            <p:cNvPr id="26635" name="Rectangle 8"/>
            <p:cNvSpPr>
              <a:spLocks noChangeArrowheads="1"/>
            </p:cNvSpPr>
            <p:nvPr/>
          </p:nvSpPr>
          <p:spPr bwMode="gray">
            <a:xfrm>
              <a:off x="2728" y="2477"/>
              <a:ext cx="2161" cy="318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b="1"/>
                <a:t>ANT / Maven – </a:t>
              </a:r>
              <a:r>
                <a:rPr lang="de-DE"/>
                <a:t>Build Werkzeuge</a:t>
              </a:r>
            </a:p>
          </p:txBody>
        </p:sp>
        <p:sp>
          <p:nvSpPr>
            <p:cNvPr id="26636" name="Rectangle 9"/>
            <p:cNvSpPr>
              <a:spLocks noChangeArrowheads="1"/>
            </p:cNvSpPr>
            <p:nvPr/>
          </p:nvSpPr>
          <p:spPr bwMode="gray">
            <a:xfrm>
              <a:off x="2728" y="3315"/>
              <a:ext cx="2154" cy="318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lvl="1" algn="ctr">
                <a:buClr>
                  <a:srgbClr val="FF0000"/>
                </a:buClr>
                <a:buSzPct val="85000"/>
                <a:buFont typeface="Wingdings" pitchFamily="2" charset="2"/>
                <a:buNone/>
              </a:pPr>
              <a:r>
                <a:rPr lang="de-DE" b="1"/>
                <a:t>Hudson – </a:t>
              </a:r>
              <a:r>
                <a:rPr lang="de-DE"/>
                <a:t>Autom. Integration von Software</a:t>
              </a:r>
            </a:p>
          </p:txBody>
        </p:sp>
        <p:sp>
          <p:nvSpPr>
            <p:cNvPr id="26637" name="Rectangle 11"/>
            <p:cNvSpPr>
              <a:spLocks noChangeArrowheads="1"/>
            </p:cNvSpPr>
            <p:nvPr/>
          </p:nvSpPr>
          <p:spPr bwMode="gray">
            <a:xfrm>
              <a:off x="2711" y="1116"/>
              <a:ext cx="2178" cy="317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b="1"/>
                <a:t>Java SUN JDK</a:t>
              </a:r>
            </a:p>
          </p:txBody>
        </p:sp>
        <p:sp>
          <p:nvSpPr>
            <p:cNvPr id="26638" name="Rectangle 12"/>
            <p:cNvSpPr>
              <a:spLocks noChangeArrowheads="1"/>
            </p:cNvSpPr>
            <p:nvPr/>
          </p:nvSpPr>
          <p:spPr bwMode="gray">
            <a:xfrm>
              <a:off x="2735" y="3747"/>
              <a:ext cx="2147" cy="318"/>
            </a:xfrm>
            <a:prstGeom prst="rect">
              <a:avLst/>
            </a:prstGeom>
            <a:solidFill>
              <a:schemeClr val="folHlink"/>
            </a:solidFill>
            <a:ln w="12700" algn="ctr">
              <a:solidFill>
                <a:srgbClr val="878C96"/>
              </a:solidFill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b="1"/>
                <a:t>Sonar – </a:t>
              </a:r>
              <a:r>
                <a:rPr lang="de-DE"/>
                <a:t>statische Analyse der techn. Qualität von Sourcecode</a:t>
              </a:r>
            </a:p>
          </p:txBody>
        </p:sp>
        <p:sp>
          <p:nvSpPr>
            <p:cNvPr id="26639" name="Text Box 14"/>
            <p:cNvSpPr txBox="1">
              <a:spLocks noChangeArrowheads="1"/>
            </p:cNvSpPr>
            <p:nvPr/>
          </p:nvSpPr>
          <p:spPr bwMode="auto">
            <a:xfrm>
              <a:off x="2304" y="981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de-DE"/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gray">
            <a:xfrm rot="-5400000">
              <a:off x="989" y="2432"/>
              <a:ext cx="2948" cy="31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72000" tIns="72000" rIns="72000" bIns="72000" anchor="ctr" anchorCtr="1"/>
            <a:lstStyle/>
            <a:p>
              <a:pPr algn="ctr">
                <a:spcBef>
                  <a:spcPct val="20000"/>
                </a:spcBef>
              </a:pPr>
              <a:r>
                <a:rPr lang="de-DE" sz="2000" b="1">
                  <a:solidFill>
                    <a:schemeClr val="bg1"/>
                  </a:solidFill>
                </a:rPr>
                <a:t>Software Development Enviroment</a:t>
              </a:r>
            </a:p>
          </p:txBody>
        </p:sp>
      </p:grpSp>
      <p:sp>
        <p:nvSpPr>
          <p:cNvPr id="26630" name="Text Box 17"/>
          <p:cNvSpPr txBox="1">
            <a:spLocks noChangeArrowheads="1"/>
          </p:cNvSpPr>
          <p:nvPr/>
        </p:nvSpPr>
        <p:spPr bwMode="auto">
          <a:xfrm>
            <a:off x="0" y="1503363"/>
            <a:ext cx="55451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 b="1"/>
              <a:t>Anforderungen seitens Entwicklung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b="1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Standardisierte, flexibel anpassbare  Lösung, die in allen Projekten eingesetzt werden kann</a:t>
            </a:r>
            <a:br>
              <a:rPr lang="de-DE"/>
            </a:b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Unterstützung der Referenzarchitektur BahnNet und weiterer</a:t>
            </a:r>
            <a:br>
              <a:rPr lang="de-DE"/>
            </a:b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Bereitstellung einer Continuous Integration Umgebung für die kontinuierliche Überwachung der Softwarequalität im Projekt, bspw. durch automatisierte Unit-Tests oder Integrationstests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Schnelle Bereitstellung einer serverseitigen Entwicklungsumgebung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/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/>
              <a:t> Schnell und einfach erweiterbar durch Entwickler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gray">
          <a:xfrm>
            <a:off x="6308725" y="4508500"/>
            <a:ext cx="3429000" cy="5048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878C96"/>
            </a:solidFill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lvl="1" algn="ctr"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 b="1"/>
              <a:t>Development Tools</a:t>
            </a:r>
          </a:p>
          <a:p>
            <a:pPr lvl="1" algn="ctr"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/>
              <a:t>subversion, git, emacs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D24C4-34D7-415D-94E2-1E29B5B74871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765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2765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2765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2765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FF0000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2765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2765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27658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Einführung</a:t>
            </a:r>
          </a:p>
        </p:txBody>
      </p:sp>
      <p:sp>
        <p:nvSpPr>
          <p:cNvPr id="27659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/>
              <a:t>Portfolio Small Solutions &amp; DB SERVERS</a:t>
            </a:r>
            <a:endParaRPr lang="de-DE">
              <a:latin typeface="DB Office" pitchFamily="34" charset="0"/>
            </a:endParaRPr>
          </a:p>
        </p:txBody>
      </p:sp>
      <p:sp>
        <p:nvSpPr>
          <p:cNvPr id="27660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27661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27662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87B3E6-57C3-497F-B286-491E94467026}" type="slidenum">
              <a:rPr lang="de-DE"/>
              <a:pPr>
                <a:defRPr/>
              </a:pPr>
              <a:t>26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Blick in die Zukunft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3486150" y="1557338"/>
            <a:ext cx="62118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400" b="1">
                <a:latin typeface="DB Office" pitchFamily="34" charset="0"/>
              </a:rPr>
              <a:t>Ziel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2400">
                <a:latin typeface="DB Office" pitchFamily="34" charset="0"/>
              </a:rPr>
              <a:t> Neue Betriebsführungskonzepte</a:t>
            </a:r>
            <a:br>
              <a:rPr lang="de-DE" sz="2400">
                <a:latin typeface="DB Office" pitchFamily="34" charset="0"/>
              </a:rPr>
            </a:br>
            <a:endParaRPr lang="de-DE" sz="24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2400">
                <a:latin typeface="DB Office" pitchFamily="34" charset="0"/>
              </a:rPr>
              <a:t> Neue Verrechnungsmodelle (Selfservice, Abrechnung nach Verbrauch, App Store)</a:t>
            </a:r>
            <a:br>
              <a:rPr lang="de-DE" sz="2400">
                <a:latin typeface="DB Office" pitchFamily="34" charset="0"/>
              </a:rPr>
            </a:br>
            <a:endParaRPr lang="de-DE" sz="24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2400">
                <a:latin typeface="DB Office" pitchFamily="34" charset="0"/>
              </a:rPr>
              <a:t> Neue Rechtephilosophie (z.B. „Root for Customer“, Dev meet Ops (Devops))</a:t>
            </a:r>
            <a:br>
              <a:rPr lang="de-DE" sz="2400">
                <a:latin typeface="DB Office" pitchFamily="34" charset="0"/>
              </a:rPr>
            </a:br>
            <a:endParaRPr lang="de-DE" sz="24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2400">
                <a:latin typeface="DB Office" pitchFamily="34" charset="0"/>
              </a:rPr>
              <a:t> Entwicklungsplattform DCS (Rapid-Prototyping, PoC-Plattform)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24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2400">
                <a:latin typeface="DB Office" pitchFamily="34" charset="0"/>
              </a:rPr>
              <a:t> Selbstskalierende Plattform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557338"/>
            <a:ext cx="3171825" cy="489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8679" name="Picture 5" descr="rz_serverschraenke_g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613" y="1557338"/>
            <a:ext cx="3170237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544386-954C-46EB-8A43-EF6891898E67}" type="slidenum">
              <a:rPr lang="de-DE"/>
              <a:pPr>
                <a:defRPr/>
              </a:pPr>
              <a:t>27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DB </a:t>
            </a:r>
            <a:r>
              <a:rPr lang="de-DE" dirty="0" err="1"/>
              <a:t>Systel</a:t>
            </a:r>
            <a:r>
              <a:rPr lang="de-DE" dirty="0"/>
              <a:t> | Holger Koch | holger.koch@deutschebahn.com | 22.05.2013</a:t>
            </a:r>
            <a:endParaRPr lang="de-DE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Automatisch skalierende Verfahren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225425" y="1557338"/>
            <a:ext cx="47148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1600" b="1">
                <a:latin typeface="DB Office" pitchFamily="34" charset="0"/>
              </a:rPr>
              <a:t>Voraussetzung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Anwendung für dyn. Skalierung geeignet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Loadbalancer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Überwachung von mindestens 2 KPI – Load des Servers und Antwortzeit der Applikation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</a:pPr>
            <a:r>
              <a:rPr lang="de-DE" sz="1600">
                <a:latin typeface="DB Office" pitchFamily="34" charset="0"/>
              </a:rPr>
              <a:t>Auf- und Abbau einer Appliance mit openQRM API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</p:txBody>
      </p:sp>
      <p:pic>
        <p:nvPicPr>
          <p:cNvPr id="23" name="Grafik 22" descr="generate-graph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50" y="4200525"/>
            <a:ext cx="6024563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6199762" y="1284051"/>
          <a:ext cx="3589506" cy="335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8"/>
                <a:gridCol w="437900"/>
                <a:gridCol w="1269719"/>
                <a:gridCol w="1420239"/>
              </a:tblGrid>
              <a:tr h="1614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</a:tr>
              <a:tr h="35741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err="1" smtClean="0">
                          <a:solidFill>
                            <a:schemeClr val="tx1"/>
                          </a:solidFill>
                        </a:rPr>
                        <a:t>Load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des Servers</a:t>
                      </a:r>
                      <a:endParaRPr lang="de-DE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974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High</a:t>
                      </a:r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Low</a:t>
                      </a:r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2867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Antwortzeit Applikation</a:t>
                      </a:r>
                    </a:p>
                    <a:p>
                      <a:endParaRPr lang="de-DE" dirty="0"/>
                    </a:p>
                  </a:txBody>
                  <a:tcPr vert="vert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High</a:t>
                      </a:r>
                      <a:endParaRPr lang="de-DE" dirty="0"/>
                    </a:p>
                  </a:txBody>
                  <a:tcPr vert="vert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Erzeugen</a:t>
                      </a:r>
                    </a:p>
                    <a:p>
                      <a:r>
                        <a:rPr lang="de-DE" dirty="0" smtClean="0"/>
                        <a:t>einer Instanz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Fehler der Applikation, DB?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2867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Low</a:t>
                      </a:r>
                      <a:endParaRPr lang="de-DE" dirty="0"/>
                    </a:p>
                  </a:txBody>
                  <a:tcPr vert="vert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Idealer</a:t>
                      </a:r>
                    </a:p>
                    <a:p>
                      <a:r>
                        <a:rPr lang="de-DE" dirty="0" smtClean="0"/>
                        <a:t>Zustand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Abbau einer Instanz</a:t>
                      </a:r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7091363" y="2422525"/>
            <a:ext cx="1274762" cy="10604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7107238" y="3567113"/>
            <a:ext cx="1274762" cy="10604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24" name="Rechteck 23"/>
          <p:cNvSpPr>
            <a:spLocks noChangeArrowheads="1"/>
          </p:cNvSpPr>
          <p:nvPr/>
        </p:nvSpPr>
        <p:spPr bwMode="auto">
          <a:xfrm>
            <a:off x="8410575" y="2389188"/>
            <a:ext cx="1274763" cy="10604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de-DE"/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8401050" y="3527425"/>
            <a:ext cx="1274763" cy="10604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EE6C5-119C-4CBA-85B1-70DA5A55B7D6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3072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3072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3072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30727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30728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3072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30730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Nagios bei der Plattform UNIX/Linux</a:t>
            </a:r>
          </a:p>
        </p:txBody>
      </p:sp>
      <p:sp>
        <p:nvSpPr>
          <p:cNvPr id="30731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Technische Architektur Plattformmonitoring</a:t>
            </a:r>
          </a:p>
        </p:txBody>
      </p:sp>
      <p:sp>
        <p:nvSpPr>
          <p:cNvPr id="30732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30733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30734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05549F-90FD-4239-B19E-8334EF64115E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Zusammenfassung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00025" y="1557338"/>
            <a:ext cx="62118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1600" b="1">
                <a:latin typeface="DB Office" pitchFamily="34" charset="0"/>
              </a:rPr>
              <a:t>openQRM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Extrem flexible Plattform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Durch Verwendung von Skriptsprachen sehr leicht anpassbar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„Schwächen</a:t>
            </a:r>
            <a:r>
              <a:rPr lang="ja-JP" altLang="de-DE" sz="1600">
                <a:latin typeface="DB Office" pitchFamily="34" charset="0"/>
                <a:ea typeface="MS PGothic" pitchFamily="34" charset="-128"/>
              </a:rPr>
              <a:t>“</a:t>
            </a:r>
            <a:r>
              <a:rPr lang="de-DE" altLang="ja-JP" sz="1600">
                <a:latin typeface="DB Office" pitchFamily="34" charset="0"/>
                <a:ea typeface="MS PGothic" pitchFamily="34" charset="-128"/>
              </a:rPr>
              <a:t> bei Betriebsführbarkeit, „bricht</a:t>
            </a:r>
            <a:r>
              <a:rPr lang="de-DE" altLang="de-DE" sz="1600">
                <a:latin typeface="DB Office" pitchFamily="34" charset="0"/>
              </a:rPr>
              <a:t>“</a:t>
            </a:r>
            <a:r>
              <a:rPr lang="de-DE" altLang="ja-JP" sz="1600">
                <a:latin typeface="DB Office" pitchFamily="34" charset="0"/>
                <a:ea typeface="MS PGothic" pitchFamily="34" charset="-128"/>
              </a:rPr>
              <a:t> mit gelernten Prozessen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Sehr guter Support vom Hersteller in Deutschland</a:t>
            </a:r>
            <a:br>
              <a:rPr lang="de-DE" sz="1600">
                <a:latin typeface="DB Office" pitchFamily="34" charset="0"/>
              </a:rPr>
            </a:br>
            <a:endParaRPr lang="de-DE" sz="1600" b="1">
              <a:latin typeface="DB Office" pitchFamily="34" charset="0"/>
            </a:endParaRPr>
          </a:p>
          <a:p>
            <a:r>
              <a:rPr lang="de-DE" sz="1600" b="1">
                <a:latin typeface="DB Office" pitchFamily="34" charset="0"/>
              </a:rPr>
              <a:t>Gewinn für die DB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Ideale Plattform für:</a:t>
            </a:r>
            <a:br>
              <a:rPr lang="de-DE" sz="1600">
                <a:latin typeface="DB Office" pitchFamily="34" charset="0"/>
              </a:rPr>
            </a:br>
            <a:r>
              <a:rPr lang="de-DE" sz="1600">
                <a:latin typeface="DB Office" pitchFamily="34" charset="0"/>
              </a:rPr>
              <a:t>	- schnelle, onDemand und temporäre Bereitstellung</a:t>
            </a:r>
            <a:br>
              <a:rPr lang="de-DE" sz="1600">
                <a:latin typeface="DB Office" pitchFamily="34" charset="0"/>
              </a:rPr>
            </a:br>
            <a:r>
              <a:rPr lang="de-DE" sz="1600">
                <a:latin typeface="DB Office" pitchFamily="34" charset="0"/>
              </a:rPr>
              <a:t>	- Selfservice für Mitarbeiter/Kunden</a:t>
            </a:r>
            <a:br>
              <a:rPr lang="de-DE" sz="1600">
                <a:latin typeface="DB Office" pitchFamily="34" charset="0"/>
              </a:rPr>
            </a:br>
            <a:r>
              <a:rPr lang="de-DE" sz="1600">
                <a:latin typeface="DB Office" pitchFamily="34" charset="0"/>
              </a:rPr>
              <a:t>	- dynamisches Skalieren von Applikationen</a:t>
            </a:r>
            <a:br>
              <a:rPr lang="de-DE" sz="1600">
                <a:latin typeface="DB Office" pitchFamily="34" charset="0"/>
              </a:rPr>
            </a:br>
            <a:r>
              <a:rPr lang="de-DE" sz="1600">
                <a:latin typeface="DB Office" pitchFamily="34" charset="0"/>
              </a:rPr>
              <a:t>	- konzerninterne Abrechnung, Reporting</a:t>
            </a: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1557338"/>
            <a:ext cx="3171825" cy="489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751" name="Picture 5" descr="handshake_g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8913" y="1557338"/>
            <a:ext cx="3170237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DD5764-FE37-4E4C-A6C5-D1973C77C9FA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717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717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717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717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717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717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7178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Einführung</a:t>
            </a:r>
          </a:p>
        </p:txBody>
      </p:sp>
      <p:sp>
        <p:nvSpPr>
          <p:cNvPr id="7179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/>
              <a:t>Portfolio Small Solutions &amp; DB SERVERS</a:t>
            </a:r>
            <a:endParaRPr lang="de-DE">
              <a:latin typeface="DB Office" pitchFamily="34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7181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7182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886764-B011-4F11-BE91-C829FDF14964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 dirty="0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3325813" y="5732463"/>
            <a:ext cx="6380162" cy="720725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2000" b="1">
                <a:solidFill>
                  <a:schemeClr val="bg1"/>
                </a:solidFill>
              </a:rPr>
              <a:t>Fragen oder Anregungen ... ?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346450" y="1557338"/>
            <a:ext cx="6359525" cy="71913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2000" b="1">
                <a:solidFill>
                  <a:schemeClr val="bg1"/>
                </a:solidFill>
              </a:rPr>
              <a:t>Vielen Dank für Ihre Aufmerksamkeit!</a:t>
            </a:r>
          </a:p>
        </p:txBody>
      </p:sp>
      <p:pic>
        <p:nvPicPr>
          <p:cNvPr id="32774" name="Picture 5" descr="EV117-012"/>
          <p:cNvPicPr>
            <a:picLocks noChangeAspect="1" noChangeArrowheads="1"/>
          </p:cNvPicPr>
          <p:nvPr/>
        </p:nvPicPr>
        <p:blipFill>
          <a:blip r:embed="rId4" cstate="print"/>
          <a:srcRect l="2534" r="-322" b="2977"/>
          <a:stretch>
            <a:fillRect/>
          </a:stretch>
        </p:blipFill>
        <p:spPr bwMode="auto">
          <a:xfrm>
            <a:off x="0" y="1412875"/>
            <a:ext cx="33686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5" name="Group 14"/>
          <p:cNvGrpSpPr>
            <a:grpSpLocks/>
          </p:cNvGrpSpPr>
          <p:nvPr/>
        </p:nvGrpSpPr>
        <p:grpSpPr bwMode="auto">
          <a:xfrm>
            <a:off x="4232275" y="2708275"/>
            <a:ext cx="4579938" cy="2716213"/>
            <a:chOff x="2666" y="1706"/>
            <a:chExt cx="2885" cy="1711"/>
          </a:xfrm>
        </p:grpSpPr>
        <p:sp>
          <p:nvSpPr>
            <p:cNvPr id="32777" name="Rectangle 5"/>
            <p:cNvSpPr>
              <a:spLocks noChangeArrowheads="1"/>
            </p:cNvSpPr>
            <p:nvPr/>
          </p:nvSpPr>
          <p:spPr bwMode="auto">
            <a:xfrm>
              <a:off x="2693" y="1739"/>
              <a:ext cx="2858" cy="1678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2778" name="Rectangle 6"/>
            <p:cNvSpPr>
              <a:spLocks noChangeArrowheads="1"/>
            </p:cNvSpPr>
            <p:nvPr/>
          </p:nvSpPr>
          <p:spPr bwMode="auto">
            <a:xfrm>
              <a:off x="2666" y="1706"/>
              <a:ext cx="2858" cy="16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2779" name="Rectangle 7"/>
            <p:cNvSpPr>
              <a:spLocks noChangeArrowheads="1"/>
            </p:cNvSpPr>
            <p:nvPr/>
          </p:nvSpPr>
          <p:spPr bwMode="auto">
            <a:xfrm>
              <a:off x="4069" y="2341"/>
              <a:ext cx="1364" cy="9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tabLst>
                  <a:tab pos="447675" algn="l"/>
                </a:tabLst>
              </a:pPr>
              <a:r>
                <a:rPr lang="en-US" sz="1100"/>
                <a:t>Tel. 	+49 361 300 5957</a:t>
              </a:r>
            </a:p>
            <a:p>
              <a:pPr>
                <a:tabLst>
                  <a:tab pos="447675" algn="l"/>
                </a:tabLst>
              </a:pPr>
              <a:r>
                <a:rPr lang="en-US" sz="1100"/>
                <a:t>Mobil 	+49 151 628 45 902</a:t>
              </a:r>
            </a:p>
            <a:p>
              <a:pPr>
                <a:tabLst>
                  <a:tab pos="447675" algn="l"/>
                </a:tabLst>
              </a:pPr>
              <a:r>
                <a:rPr lang="en-US" sz="1100"/>
                <a:t>holger.koch@deutschebahn.com</a:t>
              </a:r>
            </a:p>
            <a:p>
              <a:pPr>
                <a:tabLst>
                  <a:tab pos="447675" algn="l"/>
                </a:tabLst>
              </a:pPr>
              <a:endParaRPr lang="en-US" sz="1100"/>
            </a:p>
            <a:p>
              <a:pPr>
                <a:tabLst>
                  <a:tab pos="447675" algn="l"/>
                </a:tabLst>
              </a:pPr>
              <a:endParaRPr lang="en-US" sz="1100"/>
            </a:p>
            <a:p>
              <a:pPr>
                <a:tabLst>
                  <a:tab pos="447675" algn="l"/>
                </a:tabLst>
              </a:pPr>
              <a:r>
                <a:rPr lang="en-US" sz="1100"/>
                <a:t>DB Systel GmbH</a:t>
              </a:r>
            </a:p>
            <a:p>
              <a:pPr>
                <a:tabLst>
                  <a:tab pos="447675" algn="l"/>
                </a:tabLst>
              </a:pPr>
              <a:r>
                <a:rPr lang="de-DE" sz="1100"/>
                <a:t>Schlachthofstraße 80</a:t>
              </a:r>
            </a:p>
            <a:p>
              <a:pPr>
                <a:tabLst>
                  <a:tab pos="447675" algn="l"/>
                </a:tabLst>
              </a:pPr>
              <a:r>
                <a:rPr lang="de-DE" sz="1100"/>
                <a:t>99098 Erfurt</a:t>
              </a:r>
            </a:p>
            <a:p>
              <a:pPr>
                <a:tabLst>
                  <a:tab pos="447675" algn="l"/>
                </a:tabLst>
              </a:pPr>
              <a:r>
                <a:rPr lang="en-US" sz="1100"/>
                <a:t>www.dbsystel.de </a:t>
              </a:r>
            </a:p>
          </p:txBody>
        </p:sp>
        <p:sp>
          <p:nvSpPr>
            <p:cNvPr id="32780" name="Text Box 8"/>
            <p:cNvSpPr txBox="1">
              <a:spLocks noChangeArrowheads="1"/>
            </p:cNvSpPr>
            <p:nvPr/>
          </p:nvSpPr>
          <p:spPr bwMode="auto">
            <a:xfrm>
              <a:off x="2784" y="2181"/>
              <a:ext cx="1285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b"/>
            <a:lstStyle/>
            <a:p>
              <a:r>
                <a:rPr lang="en-US" sz="1400"/>
                <a:t>Holger Koch</a:t>
              </a:r>
            </a:p>
          </p:txBody>
        </p:sp>
        <p:sp>
          <p:nvSpPr>
            <p:cNvPr id="32781" name="Text Box 9"/>
            <p:cNvSpPr txBox="1">
              <a:spLocks noChangeArrowheads="1"/>
            </p:cNvSpPr>
            <p:nvPr/>
          </p:nvSpPr>
          <p:spPr bwMode="auto">
            <a:xfrm>
              <a:off x="2784" y="2552"/>
              <a:ext cx="1497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100"/>
                <a:t>T.SVP41</a:t>
              </a:r>
              <a:endParaRPr lang="en-US" sz="1100"/>
            </a:p>
          </p:txBody>
        </p:sp>
        <p:pic>
          <p:nvPicPr>
            <p:cNvPr id="32782" name="Picture 10" descr="DB-MNL_rgb_M"/>
            <p:cNvPicPr>
              <a:picLocks noChangeAspect="1" noChangeArrowheads="1"/>
            </p:cNvPicPr>
            <p:nvPr/>
          </p:nvPicPr>
          <p:blipFill>
            <a:blip r:embed="rId5" cstate="print"/>
            <a:srcRect l="-2255" t="-10289" r="-7825" b="-2881"/>
            <a:stretch>
              <a:fillRect/>
            </a:stretch>
          </p:blipFill>
          <p:spPr bwMode="auto">
            <a:xfrm>
              <a:off x="2770" y="1795"/>
              <a:ext cx="830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18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openQRM</a:t>
            </a:r>
            <a:endParaRPr lang="de-DE" sz="1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1AD73-DD65-42E3-827A-9B918F904091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Der Vortragende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00025" y="1557338"/>
            <a:ext cx="62118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1600" b="1">
                <a:latin typeface="DB Office" pitchFamily="34" charset="0"/>
              </a:rPr>
              <a:t>Über mich:</a:t>
            </a:r>
            <a:br>
              <a:rPr lang="de-DE" sz="1600" b="1">
                <a:latin typeface="DB Office" pitchFamily="34" charset="0"/>
              </a:rPr>
            </a:br>
            <a:endParaRPr lang="de-DE" sz="1600" b="1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Holger Koch</a:t>
            </a:r>
            <a:br>
              <a:rPr lang="de-DE" sz="1600">
                <a:latin typeface="DB Office" pitchFamily="34" charset="0"/>
              </a:rPr>
            </a:b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Mitarbeiter DB Systel - „zentrale Systemtechnik“</a:t>
            </a:r>
            <a:br>
              <a:rPr lang="de-DE" sz="1600">
                <a:latin typeface="DB Office" pitchFamily="34" charset="0"/>
              </a:rPr>
            </a:br>
            <a:endParaRPr lang="de-DE" sz="1600">
              <a:latin typeface="DB Office" pitchFamily="34" charset="0"/>
            </a:endParaRPr>
          </a:p>
          <a:p>
            <a:pPr marL="185738" lvl="1" indent="-184150"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600">
                <a:latin typeface="DB Office" pitchFamily="34" charset="0"/>
              </a:rPr>
              <a:t>Meine Aufgabengebiete im Bereich der „zentralen Systemtechnik“</a:t>
            </a:r>
          </a:p>
          <a:p>
            <a:pPr marL="358775" lvl="2" indent="-171450">
              <a:buClr>
                <a:srgbClr val="FF0000"/>
              </a:buClr>
              <a:buFontTx/>
              <a:buChar char="–"/>
            </a:pPr>
            <a:r>
              <a:rPr lang="de-DE" sz="1600">
                <a:latin typeface="DB Office" pitchFamily="34" charset="0"/>
              </a:rPr>
              <a:t>Automatisierung</a:t>
            </a:r>
          </a:p>
          <a:p>
            <a:pPr marL="358775" lvl="2" indent="-171450">
              <a:buClr>
                <a:srgbClr val="FF0000"/>
              </a:buClr>
              <a:buFontTx/>
              <a:buChar char="–"/>
            </a:pPr>
            <a:r>
              <a:rPr lang="de-DE" sz="1600">
                <a:latin typeface="DB Office" pitchFamily="34" charset="0"/>
              </a:rPr>
              <a:t>Monitoring</a:t>
            </a:r>
          </a:p>
          <a:p>
            <a:pPr marL="358775" lvl="2" indent="-171450">
              <a:buClr>
                <a:srgbClr val="FF0000"/>
              </a:buClr>
              <a:buFontTx/>
              <a:buChar char="–"/>
            </a:pPr>
            <a:r>
              <a:rPr lang="de-DE" sz="1600">
                <a:latin typeface="DB Office" pitchFamily="34" charset="0"/>
              </a:rPr>
              <a:t>Förderung des Einsatzes von Open Source Software und  Techniken</a:t>
            </a:r>
          </a:p>
          <a:p>
            <a:pPr>
              <a:buFont typeface="Wingdings" pitchFamily="2" charset="2"/>
              <a:buNone/>
            </a:pPr>
            <a:endParaRPr lang="de-DE" sz="1600">
              <a:latin typeface="DB Office" pitchFamily="34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1557338"/>
            <a:ext cx="3171825" cy="489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199" name="Picture 5" descr="standort_schlachthofstrasse_g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7325" y="1557338"/>
            <a:ext cx="316706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C81AD-B117-4F84-B701-A41AA19760DB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200025" y="2060575"/>
            <a:ext cx="7777163" cy="4392613"/>
          </a:xfrm>
          <a:prstGeom prst="rect">
            <a:avLst/>
          </a:prstGeom>
          <a:solidFill>
            <a:srgbClr val="E6E6E6"/>
          </a:solidFill>
          <a:ln w="12700" algn="ctr">
            <a:noFill/>
            <a:miter lim="800000"/>
            <a:headEnd/>
            <a:tailEnd/>
          </a:ln>
        </p:spPr>
        <p:txBody>
          <a:bodyPr lIns="108000" tIns="108000" rIns="108000" bIns="108000"/>
          <a:lstStyle/>
          <a:p>
            <a:pPr>
              <a:spcBef>
                <a:spcPts val="800"/>
              </a:spcBef>
            </a:pPr>
            <a:r>
              <a:rPr lang="de-DE" sz="1400" b="1">
                <a:latin typeface="DB Office" pitchFamily="34" charset="0"/>
              </a:rPr>
              <a:t>Wir sind: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3.100 Mitarbeiter an den drei Standorten Frankfurt/Main, Berlin und Erfurt</a:t>
            </a:r>
          </a:p>
          <a:p>
            <a:pPr>
              <a:spcBef>
                <a:spcPts val="800"/>
              </a:spcBef>
            </a:pPr>
            <a:r>
              <a:rPr lang="de-DE" sz="1400" b="1">
                <a:latin typeface="DB Office" pitchFamily="34" charset="0"/>
              </a:rPr>
              <a:t>Wir betreiben: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2 Rechenzentren mit über 3.300 Servern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Datennetz mit rund 340.000 IP-Anschlüssen von DSL bis Breitband-Glasfaser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Rund 500 produktive IT-Verfahren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1,5 Petabyte Plattenspeicher / 4,5 Petabyte Backup-Kapazität 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bundesweit das digitale Funknetz der Bahn (GSM-R)</a:t>
            </a:r>
          </a:p>
          <a:p>
            <a:pPr>
              <a:spcBef>
                <a:spcPts val="800"/>
              </a:spcBef>
            </a:pPr>
            <a:r>
              <a:rPr lang="de-DE" sz="1400" b="1">
                <a:latin typeface="DB Office" pitchFamily="34" charset="0"/>
              </a:rPr>
              <a:t>Wir betreuen bei der Bahn: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80.000 Nutzer des Bürokommunikationssystems der Bahn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>
                <a:latin typeface="DB Office" pitchFamily="34" charset="0"/>
              </a:rPr>
              <a:t>92.000 VoIP-Anschlüsse</a:t>
            </a: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None/>
            </a:pPr>
            <a:endParaRPr lang="de-DE" sz="1400">
              <a:latin typeface="DB Office" pitchFamily="34" charset="0"/>
            </a:endParaRPr>
          </a:p>
          <a:p>
            <a:pPr marL="179388" lvl="1" indent="-1778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de-DE" sz="1200" i="1">
                <a:latin typeface="DB Office" pitchFamily="34" charset="0"/>
              </a:rPr>
              <a:t>(Stand: Juni 2012)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DB Systel – Das Unternehmen</a:t>
            </a:r>
            <a:br>
              <a:rPr lang="de-DE" smtClean="0"/>
            </a:br>
            <a:r>
              <a:rPr lang="de-DE" smtClean="0"/>
              <a:t>Der Auftrag</a:t>
            </a:r>
          </a:p>
        </p:txBody>
      </p:sp>
      <p:graphicFrame>
        <p:nvGraphicFramePr>
          <p:cNvPr id="1026" name="Rectangle 7" hidden="1"/>
          <p:cNvGraphicFramePr>
            <a:graphicFrameLocks/>
          </p:cNvGraphicFramePr>
          <p:nvPr/>
        </p:nvGraphicFramePr>
        <p:xfrm>
          <a:off x="200025" y="1557338"/>
          <a:ext cx="158750" cy="158750"/>
        </p:xfrm>
        <a:graphic>
          <a:graphicData uri="http://schemas.openxmlformats.org/presentationml/2006/ole">
            <p:oleObj spid="_x0000_s1026" r:id="rId4" imgW="0" imgH="0" progId="TCLayout.ActiveDocument.1">
              <p:embed/>
            </p:oleObj>
          </a:graphicData>
        </a:graphic>
      </p:graphicFrame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7977188" y="1557338"/>
            <a:ext cx="1728787" cy="4895850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tIns="108000" anchor="b"/>
          <a:lstStyle/>
          <a:p>
            <a:pPr algn="ctr"/>
            <a:endParaRPr lang="de-DE" sz="1600" b="1">
              <a:solidFill>
                <a:schemeClr val="bg1"/>
              </a:solidFill>
              <a:latin typeface="DB Office" pitchFamily="34" charset="0"/>
            </a:endParaRP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200025" y="1557338"/>
            <a:ext cx="9505950" cy="503237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</p:spPr>
        <p:txBody>
          <a:bodyPr lIns="108000" tIns="108000" rIns="108000" bIns="108000" anchor="ctr"/>
          <a:lstStyle/>
          <a:p>
            <a:r>
              <a:rPr lang="de-DE" sz="1600" b="1">
                <a:solidFill>
                  <a:schemeClr val="bg1"/>
                </a:solidFill>
                <a:latin typeface="DB Office" pitchFamily="34" charset="0"/>
              </a:rPr>
              <a:t>Daten &amp; Fakten</a:t>
            </a:r>
          </a:p>
        </p:txBody>
      </p:sp>
      <p:sp>
        <p:nvSpPr>
          <p:cNvPr id="1033" name="Rectangle 17"/>
          <p:cNvSpPr txBox="1">
            <a:spLocks noGrp="1" noChangeArrowheads="1"/>
          </p:cNvSpPr>
          <p:nvPr/>
        </p:nvSpPr>
        <p:spPr bwMode="auto">
          <a:xfrm>
            <a:off x="4000500" y="6692900"/>
            <a:ext cx="19050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fld id="{B8A75702-7F95-42D1-B1B9-3C508243DA76}" type="slidenum">
              <a:rPr lang="de-DE" sz="900">
                <a:latin typeface="DB Office" pitchFamily="34" charset="0"/>
              </a:rPr>
              <a:pPr algn="ctr"/>
              <a:t>5</a:t>
            </a:fld>
            <a:endParaRPr lang="de-DE" sz="900">
              <a:latin typeface="DB Office" pitchFamily="34" charset="0"/>
            </a:endParaRPr>
          </a:p>
        </p:txBody>
      </p:sp>
      <p:pic>
        <p:nvPicPr>
          <p:cNvPr id="1034" name="Picture 29" descr="NOC Berlin 1"/>
          <p:cNvPicPr>
            <a:picLocks noChangeAspect="1" noChangeArrowheads="1"/>
          </p:cNvPicPr>
          <p:nvPr/>
        </p:nvPicPr>
        <p:blipFill>
          <a:blip r:embed="rId5" cstate="print"/>
          <a:srcRect l="19345" r="3201"/>
          <a:stretch>
            <a:fillRect/>
          </a:stretch>
        </p:blipFill>
        <p:spPr bwMode="auto">
          <a:xfrm>
            <a:off x="7977188" y="2065338"/>
            <a:ext cx="17287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k_78"/>
          <p:cNvSpPr txBox="1">
            <a:spLocks noChangeArrowheads="1"/>
          </p:cNvSpPr>
          <p:nvPr/>
        </p:nvSpPr>
        <p:spPr bwMode="auto">
          <a:xfrm>
            <a:off x="7977188" y="3573463"/>
            <a:ext cx="1511300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tIns="54000" rIns="54000" bIns="36000" anchor="b"/>
          <a:lstStyle/>
          <a:p>
            <a:r>
              <a:rPr lang="de-DE" sz="600">
                <a:solidFill>
                  <a:schemeClr val="bg1"/>
                </a:solidFill>
                <a:latin typeface="DB Office" pitchFamily="34" charset="0"/>
              </a:rPr>
              <a:t>Foto: DB Systel</a:t>
            </a:r>
          </a:p>
        </p:txBody>
      </p:sp>
      <p:sp>
        <p:nvSpPr>
          <p:cNvPr id="1036" name="Foliennummernplatzhalter 2"/>
          <p:cNvSpPr txBox="1">
            <a:spLocks noGrp="1"/>
          </p:cNvSpPr>
          <p:nvPr/>
        </p:nvSpPr>
        <p:spPr bwMode="auto">
          <a:xfrm>
            <a:off x="4000500" y="6692900"/>
            <a:ext cx="19050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fld id="{A580B9CF-009A-4676-A3FB-EE00A597790D}" type="slidenum">
              <a:rPr lang="de-DE" sz="900">
                <a:latin typeface="DB Office" pitchFamily="34" charset="0"/>
              </a:rPr>
              <a:pPr algn="ctr"/>
              <a:t>5</a:t>
            </a:fld>
            <a:endParaRPr lang="de-DE" sz="900">
              <a:latin typeface="DB Office" pitchFamily="34" charset="0"/>
            </a:endParaRPr>
          </a:p>
        </p:txBody>
      </p:sp>
      <p:sp>
        <p:nvSpPr>
          <p:cNvPr id="1037" name="Fußzeilenplatzhalter 1"/>
          <p:cNvSpPr txBox="1">
            <a:spLocks noGrp="1"/>
          </p:cNvSpPr>
          <p:nvPr/>
        </p:nvSpPr>
        <p:spPr bwMode="auto">
          <a:xfrm>
            <a:off x="200025" y="6692900"/>
            <a:ext cx="37084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 sz="900">
              <a:latin typeface="DB Offi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7EA14-DEBD-45D0-8642-3216F5CEE264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12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 dirty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200025" y="2060575"/>
            <a:ext cx="7777163" cy="4392613"/>
          </a:xfrm>
          <a:prstGeom prst="rect">
            <a:avLst/>
          </a:prstGeom>
          <a:solidFill>
            <a:srgbClr val="E6E6E6"/>
          </a:solidFill>
          <a:ln w="12700" algn="ctr">
            <a:noFill/>
            <a:miter lim="800000"/>
            <a:headEnd/>
            <a:tailEnd/>
          </a:ln>
        </p:spPr>
        <p:txBody>
          <a:bodyPr lIns="108000" tIns="108000" rIns="108000" bIns="108000"/>
          <a:lstStyle/>
          <a:p>
            <a:pPr>
              <a:spcBef>
                <a:spcPts val="800"/>
              </a:spcBef>
            </a:pPr>
            <a:r>
              <a:rPr lang="de-DE" sz="1400" b="1" dirty="0">
                <a:latin typeface="DB Office" pitchFamily="34" charset="0"/>
              </a:rPr>
              <a:t>Personenverkehr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2,7 Milliarden Reisende mit Bahn und Bus pro Jahr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26.000 Personenzüge pro Tag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 smtClean="0">
                <a:latin typeface="DB Office" pitchFamily="34" charset="0"/>
              </a:rPr>
              <a:t>1-mal </a:t>
            </a:r>
            <a:r>
              <a:rPr lang="de-DE" sz="1400" dirty="0">
                <a:latin typeface="DB Office" pitchFamily="34" charset="0"/>
              </a:rPr>
              <a:t>um die Welt fährt jeder ICE in Deutschland umgerechnet pro Monat </a:t>
            </a:r>
          </a:p>
          <a:p>
            <a:pPr>
              <a:spcBef>
                <a:spcPts val="800"/>
              </a:spcBef>
            </a:pPr>
            <a:endParaRPr lang="de-DE" sz="1400" b="1" dirty="0">
              <a:latin typeface="DB Office" pitchFamily="34" charset="0"/>
            </a:endParaRPr>
          </a:p>
          <a:p>
            <a:pPr>
              <a:spcBef>
                <a:spcPts val="800"/>
              </a:spcBef>
            </a:pPr>
            <a:r>
              <a:rPr lang="de-DE" sz="1400" b="1" dirty="0">
                <a:latin typeface="DB Office" pitchFamily="34" charset="0"/>
              </a:rPr>
              <a:t>Netze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5.700 Bahnhöfe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33.600 km Streckennetz – </a:t>
            </a:r>
            <a:r>
              <a:rPr lang="de-DE" sz="1400" dirty="0" smtClean="0">
                <a:latin typeface="DB Office" pitchFamily="34" charset="0"/>
              </a:rPr>
              <a:t>3-mal </a:t>
            </a:r>
            <a:r>
              <a:rPr lang="de-DE" sz="1400" dirty="0">
                <a:latin typeface="DB Office" pitchFamily="34" charset="0"/>
              </a:rPr>
              <a:t>so lang wie die deutschen Autobahnen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72.000 Weichen/Kreuzungen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 smtClean="0">
                <a:latin typeface="DB Office" pitchFamily="34" charset="0"/>
              </a:rPr>
              <a:t>5-größter </a:t>
            </a:r>
            <a:r>
              <a:rPr lang="de-DE" sz="1400" dirty="0">
                <a:latin typeface="DB Office" pitchFamily="34" charset="0"/>
              </a:rPr>
              <a:t>Stromversorger in Deutschland </a:t>
            </a:r>
          </a:p>
          <a:p>
            <a:pPr>
              <a:spcBef>
                <a:spcPts val="800"/>
              </a:spcBef>
            </a:pPr>
            <a:endParaRPr lang="de-DE" sz="1400" b="1" dirty="0">
              <a:latin typeface="DB Office" pitchFamily="34" charset="0"/>
            </a:endParaRPr>
          </a:p>
          <a:p>
            <a:pPr>
              <a:spcBef>
                <a:spcPts val="800"/>
              </a:spcBef>
            </a:pPr>
            <a:r>
              <a:rPr lang="de-DE" sz="1400" b="1" dirty="0">
                <a:latin typeface="DB Office" pitchFamily="34" charset="0"/>
              </a:rPr>
              <a:t>Transport &amp; Logistik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412 Millionen Tonnen beförderte Güter auf der Schiene pro Jahr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1,2 Million Tonnen Luftfrachtvolumen pro Jahr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1,6 Millionen TEU</a:t>
            </a:r>
            <a:r>
              <a:rPr lang="de-DE" sz="1400" baseline="30000" dirty="0">
                <a:latin typeface="DB Office" pitchFamily="34" charset="0"/>
              </a:rPr>
              <a:t>1</a:t>
            </a:r>
            <a:r>
              <a:rPr lang="de-DE" sz="1400" dirty="0">
                <a:latin typeface="DB Office" pitchFamily="34" charset="0"/>
              </a:rPr>
              <a:t> Seefrachtvolumen pro Jahr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96 Millionen Sendungen im europäischen Landverkehr pro Jahr </a:t>
            </a:r>
          </a:p>
          <a:p>
            <a:pPr marL="179388" lvl="1" indent="-177800">
              <a:spcAft>
                <a:spcPts val="100"/>
              </a:spcAft>
              <a:buClr>
                <a:srgbClr val="FF0000"/>
              </a:buClr>
              <a:buSzPct val="85000"/>
              <a:buFont typeface="Wingdings" pitchFamily="2" charset="2"/>
              <a:buChar char="n"/>
            </a:pPr>
            <a:r>
              <a:rPr lang="de-DE" sz="1400" dirty="0">
                <a:latin typeface="DB Office" pitchFamily="34" charset="0"/>
              </a:rPr>
              <a:t>Über 5 Millionen Quadratmeter Lagerfläche weltweit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Die Deutsche Bahn AG – Daten und Fakten</a:t>
            </a:r>
            <a:br>
              <a:rPr lang="de-DE" smtClean="0"/>
            </a:br>
            <a:endParaRPr lang="de-DE" smtClean="0"/>
          </a:p>
        </p:txBody>
      </p:sp>
      <p:graphicFrame>
        <p:nvGraphicFramePr>
          <p:cNvPr id="2050" name="Rectangle 7" hidden="1"/>
          <p:cNvGraphicFramePr>
            <a:graphicFrameLocks/>
          </p:cNvGraphicFramePr>
          <p:nvPr/>
        </p:nvGraphicFramePr>
        <p:xfrm>
          <a:off x="200025" y="1557338"/>
          <a:ext cx="158750" cy="158750"/>
        </p:xfrm>
        <a:graphic>
          <a:graphicData uri="http://schemas.openxmlformats.org/presentationml/2006/ole">
            <p:oleObj spid="_x0000_s2050" r:id="rId5" imgW="0" imgH="0" progId="TCLayout.ActiveDocument.1">
              <p:embed/>
            </p:oleObj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7977188" y="1557338"/>
            <a:ext cx="1728787" cy="4895850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tIns="108000" anchor="b"/>
          <a:lstStyle/>
          <a:p>
            <a:pPr algn="ctr"/>
            <a:endParaRPr lang="de-DE" sz="1600" b="1">
              <a:solidFill>
                <a:schemeClr val="bg1"/>
              </a:solidFill>
              <a:latin typeface="DB Office" pitchFamily="34" charset="0"/>
            </a:endParaRP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200025" y="1557338"/>
            <a:ext cx="9505950" cy="503237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</p:spPr>
        <p:txBody>
          <a:bodyPr lIns="108000" tIns="108000" rIns="108000" bIns="108000" anchor="ctr"/>
          <a:lstStyle/>
          <a:p>
            <a:r>
              <a:rPr lang="de-DE" sz="1600" b="1">
                <a:solidFill>
                  <a:schemeClr val="bg1"/>
                </a:solidFill>
                <a:latin typeface="DB Office" pitchFamily="34" charset="0"/>
              </a:rPr>
              <a:t>Geschäftsfelder in Zahlen (Stand 2012)</a:t>
            </a:r>
          </a:p>
        </p:txBody>
      </p:sp>
      <p:sp>
        <p:nvSpPr>
          <p:cNvPr id="2057" name="Rectangle 17"/>
          <p:cNvSpPr txBox="1">
            <a:spLocks noGrp="1" noChangeArrowheads="1"/>
          </p:cNvSpPr>
          <p:nvPr/>
        </p:nvSpPr>
        <p:spPr bwMode="auto">
          <a:xfrm>
            <a:off x="4000500" y="6692900"/>
            <a:ext cx="19050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fld id="{F474B8B2-5D9F-44B8-831A-F16F6B7C7C58}" type="slidenum">
              <a:rPr lang="de-DE" sz="900">
                <a:latin typeface="DB Office" pitchFamily="34" charset="0"/>
              </a:rPr>
              <a:pPr algn="ctr"/>
              <a:t>6</a:t>
            </a:fld>
            <a:endParaRPr lang="de-DE" sz="900">
              <a:latin typeface="DB Office" pitchFamily="34" charset="0"/>
            </a:endParaRPr>
          </a:p>
        </p:txBody>
      </p:sp>
      <p:pic>
        <p:nvPicPr>
          <p:cNvPr id="2058" name="Picture 12" descr="g_0041"/>
          <p:cNvPicPr>
            <a:picLocks noChangeAspect="1" noChangeArrowheads="1"/>
          </p:cNvPicPr>
          <p:nvPr/>
        </p:nvPicPr>
        <p:blipFill>
          <a:blip r:embed="rId6" cstate="print"/>
          <a:srcRect t="8105" b="26996"/>
          <a:stretch>
            <a:fillRect/>
          </a:stretch>
        </p:blipFill>
        <p:spPr bwMode="auto">
          <a:xfrm>
            <a:off x="7983538" y="2060575"/>
            <a:ext cx="1722437" cy="172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9" name="tk_78"/>
          <p:cNvSpPr txBox="1">
            <a:spLocks noChangeArrowheads="1"/>
          </p:cNvSpPr>
          <p:nvPr/>
        </p:nvSpPr>
        <p:spPr bwMode="auto">
          <a:xfrm>
            <a:off x="7977188" y="3573463"/>
            <a:ext cx="1511300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tIns="54000" rIns="54000" bIns="36000" anchor="b"/>
          <a:lstStyle/>
          <a:p>
            <a:r>
              <a:rPr lang="de-DE" sz="600">
                <a:solidFill>
                  <a:schemeClr val="bg1"/>
                </a:solidFill>
                <a:latin typeface="DB Office" pitchFamily="34" charset="0"/>
              </a:rPr>
              <a:t>Foto: Roland Horn</a:t>
            </a:r>
          </a:p>
        </p:txBody>
      </p:sp>
      <p:sp>
        <p:nvSpPr>
          <p:cNvPr id="2060" name="tk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6505575"/>
            <a:ext cx="787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marL="193675" indent="-193675" defTabSz="935038">
              <a:spcBef>
                <a:spcPts val="100"/>
              </a:spcBef>
            </a:pPr>
            <a:r>
              <a:rPr lang="de-DE" sz="900" baseline="30000">
                <a:latin typeface="DB Office" pitchFamily="34" charset="0"/>
              </a:rPr>
              <a:t>1)</a:t>
            </a:r>
            <a:r>
              <a:rPr lang="de-DE" sz="900">
                <a:latin typeface="DB Office" pitchFamily="34" charset="0"/>
              </a:rPr>
              <a:t> Twenty-foot Equivalent Unit = Containereinheit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84EE1-48DA-4997-8F83-F82DF727DD4F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9220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1700213"/>
            <a:ext cx="431800" cy="433387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1.</a:t>
            </a:r>
          </a:p>
        </p:txBody>
      </p:sp>
      <p:sp>
        <p:nvSpPr>
          <p:cNvPr id="922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025" y="2276475"/>
            <a:ext cx="431800" cy="431800"/>
          </a:xfrm>
          <a:prstGeom prst="rect">
            <a:avLst/>
          </a:prstGeom>
          <a:solidFill>
            <a:srgbClr val="FF0000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2.</a:t>
            </a:r>
          </a:p>
        </p:txBody>
      </p:sp>
      <p:sp>
        <p:nvSpPr>
          <p:cNvPr id="922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2852738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3.</a:t>
            </a:r>
          </a:p>
        </p:txBody>
      </p:sp>
      <p:sp>
        <p:nvSpPr>
          <p:cNvPr id="922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0025" y="3429000"/>
            <a:ext cx="431800" cy="431800"/>
          </a:xfrm>
          <a:prstGeom prst="rect">
            <a:avLst/>
          </a:prstGeom>
          <a:solidFill>
            <a:srgbClr val="646973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4.</a:t>
            </a:r>
          </a:p>
        </p:txBody>
      </p:sp>
      <p:sp>
        <p:nvSpPr>
          <p:cNvPr id="9224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025" y="4005263"/>
            <a:ext cx="431800" cy="431800"/>
          </a:xfrm>
          <a:prstGeom prst="rect">
            <a:avLst/>
          </a:prstGeom>
          <a:solidFill>
            <a:srgbClr val="646973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>
                <a:solidFill>
                  <a:schemeClr val="bg1"/>
                </a:solidFill>
                <a:latin typeface="DB Office" pitchFamily="34" charset="0"/>
              </a:rPr>
              <a:t>5.</a:t>
            </a:r>
          </a:p>
        </p:txBody>
      </p:sp>
      <p:sp>
        <p:nvSpPr>
          <p:cNvPr id="9225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825" y="1700213"/>
            <a:ext cx="9072563" cy="433387"/>
          </a:xfrm>
          <a:prstGeom prst="rect">
            <a:avLst/>
          </a:prstGeom>
          <a:solidFill>
            <a:srgbClr val="C8C8CD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Vorstellung</a:t>
            </a:r>
          </a:p>
        </p:txBody>
      </p:sp>
      <p:sp>
        <p:nvSpPr>
          <p:cNvPr id="9226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1825" y="2276475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Einführung</a:t>
            </a:r>
          </a:p>
        </p:txBody>
      </p:sp>
      <p:sp>
        <p:nvSpPr>
          <p:cNvPr id="9227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3413" y="2852738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/>
              <a:t>Portfolio Small Solutions &amp; DB SERVERS</a:t>
            </a:r>
            <a:endParaRPr lang="de-DE">
              <a:latin typeface="DB Office" pitchFamily="34" charset="0"/>
            </a:endParaRPr>
          </a:p>
        </p:txBody>
      </p:sp>
      <p:sp>
        <p:nvSpPr>
          <p:cNvPr id="9228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1825" y="3429000"/>
            <a:ext cx="9072563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Blick in die Zukunft</a:t>
            </a:r>
          </a:p>
        </p:txBody>
      </p:sp>
      <p:sp>
        <p:nvSpPr>
          <p:cNvPr id="9229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3413" y="4005263"/>
            <a:ext cx="9072562" cy="431800"/>
          </a:xfrm>
          <a:prstGeom prst="rect">
            <a:avLst/>
          </a:prstGeom>
          <a:solidFill>
            <a:srgbClr val="C8C8CD"/>
          </a:soli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92075"/>
            <a:r>
              <a:rPr lang="de-DE">
                <a:latin typeface="DB Office" pitchFamily="34" charset="0"/>
              </a:rPr>
              <a:t>Zusammenfassung/Fragen</a:t>
            </a:r>
          </a:p>
        </p:txBody>
      </p:sp>
      <p:sp>
        <p:nvSpPr>
          <p:cNvPr id="9230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401638"/>
            <a:ext cx="691356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000" b="1">
                <a:solidFill>
                  <a:schemeClr val="tx2"/>
                </a:solidFill>
                <a:latin typeface="DB Office" pitchFamily="34" charset="0"/>
              </a:rPr>
              <a:t>Inhalt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36316-6D58-4C01-922E-F46D32651467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2075"/>
            <a:r>
              <a:rPr lang="de-DE" smtClean="0"/>
              <a:t>Wie kam openQRM zur DB?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00025" y="1844675"/>
            <a:ext cx="95059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01/2010	Abkündigung von N1sps durch die Firma Sun</a:t>
            </a:r>
            <a:br>
              <a:rPr lang="de-DE" sz="2400" dirty="0">
                <a:latin typeface="DB Office" pitchFamily="34" charset="0"/>
              </a:rPr>
            </a:br>
            <a:r>
              <a:rPr lang="de-DE" sz="2400" dirty="0">
                <a:latin typeface="DB Office" pitchFamily="34" charset="0"/>
              </a:rPr>
              <a:t>		Suche ergab eine Liste von 30 Alternativprodukten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06/2010	Prototyp von </a:t>
            </a:r>
            <a:r>
              <a:rPr lang="de-DE" sz="2400" dirty="0" err="1">
                <a:latin typeface="DB Office" pitchFamily="34" charset="0"/>
              </a:rPr>
              <a:t>openQRM</a:t>
            </a:r>
            <a:r>
              <a:rPr lang="de-DE" sz="2400" dirty="0">
                <a:latin typeface="DB Office" pitchFamily="34" charset="0"/>
              </a:rPr>
              <a:t> aufgesetzt, aber die Zeit war 			noch nicht reif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09/2011	Vortrag von Matthias Rechenburg auf dem </a:t>
            </a:r>
            <a:r>
              <a:rPr lang="de-DE" sz="2400" dirty="0" smtClean="0">
                <a:latin typeface="DB Office" pitchFamily="34" charset="0"/>
              </a:rPr>
              <a:t>OSW </a:t>
            </a:r>
            <a:r>
              <a:rPr lang="de-DE" sz="2400" dirty="0" smtClean="0">
                <a:latin typeface="DB Office" pitchFamily="34" charset="0"/>
              </a:rPr>
              <a:t>– </a:t>
            </a:r>
            <a:r>
              <a:rPr lang="de-DE" sz="2400" dirty="0">
                <a:latin typeface="DB Office" pitchFamily="34" charset="0"/>
              </a:rPr>
              <a:t/>
            </a:r>
            <a:br>
              <a:rPr lang="de-DE" sz="2400" dirty="0">
                <a:latin typeface="DB Office" pitchFamily="34" charset="0"/>
              </a:rPr>
            </a:br>
            <a:r>
              <a:rPr lang="de-DE" sz="2400" dirty="0">
                <a:latin typeface="DB Office" pitchFamily="34" charset="0"/>
              </a:rPr>
              <a:t>		</a:t>
            </a:r>
            <a:r>
              <a:rPr lang="de-DE" sz="2400" dirty="0" smtClean="0">
                <a:latin typeface="DB Office" pitchFamily="34" charset="0"/>
              </a:rPr>
              <a:t>das </a:t>
            </a:r>
            <a:r>
              <a:rPr lang="de-DE" sz="2400" dirty="0">
                <a:latin typeface="DB Office" pitchFamily="34" charset="0"/>
              </a:rPr>
              <a:t>DB Management gab die Evaluierung in Auftrag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06/2012	erste </a:t>
            </a:r>
            <a:r>
              <a:rPr lang="de-DE" sz="2400" dirty="0" err="1" smtClean="0">
                <a:latin typeface="DB Office" pitchFamily="34" charset="0"/>
              </a:rPr>
              <a:t>openQRM</a:t>
            </a:r>
            <a:r>
              <a:rPr lang="de-DE" sz="2400" dirty="0" smtClean="0">
                <a:latin typeface="DB Office" pitchFamily="34" charset="0"/>
              </a:rPr>
              <a:t>-basierte </a:t>
            </a:r>
            <a:r>
              <a:rPr lang="de-DE" sz="2400" dirty="0">
                <a:latin typeface="DB Office" pitchFamily="34" charset="0"/>
              </a:rPr>
              <a:t>Wolke verwendbar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de-DE" sz="2400" dirty="0">
              <a:latin typeface="DB Office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400" dirty="0">
                <a:latin typeface="DB Office" pitchFamily="34" charset="0"/>
              </a:rPr>
              <a:t> 02/2013	zweite Wolke – Small Solution – verwendbar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48284-4D4B-46AA-913F-8A95DE5C4F00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DB Systel | Holger Koch | holger.koch@deutschebahn.com | 22.05.2013</a:t>
            </a:r>
            <a:endParaRPr lang="de-DE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Wie kam openQRM zur DB?</a:t>
            </a: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238125" y="1571625"/>
            <a:ext cx="300672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Tivoli Provisioning Manager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425450" y="2471738"/>
            <a:ext cx="1938338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Systems Director</a:t>
            </a:r>
          </a:p>
        </p:txBody>
      </p:sp>
      <p:sp>
        <p:nvSpPr>
          <p:cNvPr id="23" name="Rechteck 22"/>
          <p:cNvSpPr>
            <a:spLocks noChangeArrowheads="1"/>
          </p:cNvSpPr>
          <p:nvPr/>
        </p:nvSpPr>
        <p:spPr bwMode="auto">
          <a:xfrm>
            <a:off x="4579938" y="1531938"/>
            <a:ext cx="3738562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Tivoli Service Automation Manager</a:t>
            </a:r>
          </a:p>
        </p:txBody>
      </p:sp>
      <p:sp>
        <p:nvSpPr>
          <p:cNvPr id="24" name="Rechteck 23"/>
          <p:cNvSpPr>
            <a:spLocks noChangeArrowheads="1"/>
          </p:cNvSpPr>
          <p:nvPr/>
        </p:nvSpPr>
        <p:spPr bwMode="auto">
          <a:xfrm>
            <a:off x="4233863" y="2800350"/>
            <a:ext cx="3670300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Enterprise Manager (Grid Control)</a:t>
            </a:r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4646613" y="3416300"/>
            <a:ext cx="1773237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EM Ops Center</a:t>
            </a:r>
          </a:p>
        </p:txBody>
      </p:sp>
      <p:sp>
        <p:nvSpPr>
          <p:cNvPr id="26" name="Rechteck 25"/>
          <p:cNvSpPr>
            <a:spLocks noChangeArrowheads="1"/>
          </p:cNvSpPr>
          <p:nvPr/>
        </p:nvSpPr>
        <p:spPr bwMode="auto">
          <a:xfrm>
            <a:off x="3303588" y="2214563"/>
            <a:ext cx="340042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Data Center Automation Center</a:t>
            </a:r>
          </a:p>
        </p:txBody>
      </p:sp>
      <p:sp>
        <p:nvSpPr>
          <p:cNvPr id="27" name="Rechteck 26"/>
          <p:cNvSpPr>
            <a:spLocks noChangeArrowheads="1"/>
          </p:cNvSpPr>
          <p:nvPr/>
        </p:nvSpPr>
        <p:spPr bwMode="auto">
          <a:xfrm>
            <a:off x="4513263" y="4802188"/>
            <a:ext cx="1193800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Smartfrog</a:t>
            </a:r>
          </a:p>
        </p:txBody>
      </p:sp>
      <p:sp>
        <p:nvSpPr>
          <p:cNvPr id="28" name="Rechteck 27"/>
          <p:cNvSpPr>
            <a:spLocks noChangeArrowheads="1"/>
          </p:cNvSpPr>
          <p:nvPr/>
        </p:nvSpPr>
        <p:spPr bwMode="auto">
          <a:xfrm>
            <a:off x="6624638" y="4633913"/>
            <a:ext cx="1104900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Cfengine</a:t>
            </a:r>
          </a:p>
        </p:txBody>
      </p:sp>
      <p:sp>
        <p:nvSpPr>
          <p:cNvPr id="29" name="Rechteck 28"/>
          <p:cNvSpPr>
            <a:spLocks noChangeArrowheads="1"/>
          </p:cNvSpPr>
          <p:nvPr/>
        </p:nvSpPr>
        <p:spPr bwMode="auto">
          <a:xfrm>
            <a:off x="5162550" y="3990975"/>
            <a:ext cx="341312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Bladelogic Operations Manager</a:t>
            </a:r>
          </a:p>
        </p:txBody>
      </p:sp>
      <p:sp>
        <p:nvSpPr>
          <p:cNvPr id="30" name="Rechteck 29"/>
          <p:cNvSpPr>
            <a:spLocks noChangeArrowheads="1"/>
          </p:cNvSpPr>
          <p:nvPr/>
        </p:nvSpPr>
        <p:spPr bwMode="auto">
          <a:xfrm>
            <a:off x="1644650" y="3690938"/>
            <a:ext cx="210502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OCS Inventory NG</a:t>
            </a:r>
          </a:p>
        </p:txBody>
      </p:sp>
      <p:sp>
        <p:nvSpPr>
          <p:cNvPr id="31" name="Rechteck 30"/>
          <p:cNvSpPr>
            <a:spLocks noChangeArrowheads="1"/>
          </p:cNvSpPr>
          <p:nvPr/>
        </p:nvSpPr>
        <p:spPr bwMode="auto">
          <a:xfrm>
            <a:off x="895350" y="3095625"/>
            <a:ext cx="273367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Opalis Integration Server</a:t>
            </a:r>
          </a:p>
        </p:txBody>
      </p:sp>
      <p:sp>
        <p:nvSpPr>
          <p:cNvPr id="32" name="Rechteck 31"/>
          <p:cNvSpPr>
            <a:spLocks noChangeArrowheads="1"/>
          </p:cNvSpPr>
          <p:nvPr/>
        </p:nvSpPr>
        <p:spPr bwMode="auto">
          <a:xfrm>
            <a:off x="5868988" y="5254625"/>
            <a:ext cx="336232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Spectrum Automation Manager</a:t>
            </a:r>
          </a:p>
        </p:txBody>
      </p:sp>
      <p:sp>
        <p:nvSpPr>
          <p:cNvPr id="33" name="Rechteck 32"/>
          <p:cNvSpPr>
            <a:spLocks noChangeArrowheads="1"/>
          </p:cNvSpPr>
          <p:nvPr/>
        </p:nvSpPr>
        <p:spPr bwMode="auto">
          <a:xfrm>
            <a:off x="700088" y="4327525"/>
            <a:ext cx="912812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Puppet</a:t>
            </a:r>
          </a:p>
        </p:txBody>
      </p:sp>
      <p:sp>
        <p:nvSpPr>
          <p:cNvPr id="34" name="Rechteck 33"/>
          <p:cNvSpPr>
            <a:spLocks noChangeArrowheads="1"/>
          </p:cNvSpPr>
          <p:nvPr/>
        </p:nvSpPr>
        <p:spPr bwMode="auto">
          <a:xfrm>
            <a:off x="971550" y="5607050"/>
            <a:ext cx="4491038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/>
              <a:t>Atrium Orchestrator for Server Automation</a:t>
            </a:r>
            <a:endParaRPr lang="de-DE"/>
          </a:p>
        </p:txBody>
      </p:sp>
      <p:sp>
        <p:nvSpPr>
          <p:cNvPr id="35" name="Rechteck 34"/>
          <p:cNvSpPr>
            <a:spLocks noChangeArrowheads="1"/>
          </p:cNvSpPr>
          <p:nvPr/>
        </p:nvSpPr>
        <p:spPr bwMode="auto">
          <a:xfrm>
            <a:off x="3287713" y="4941888"/>
            <a:ext cx="604837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/>
              <a:t>opsi</a:t>
            </a:r>
            <a:endParaRPr lang="de-DE"/>
          </a:p>
        </p:txBody>
      </p:sp>
      <p:sp>
        <p:nvSpPr>
          <p:cNvPr id="36" name="Rechteck 35"/>
          <p:cNvSpPr>
            <a:spLocks noChangeArrowheads="1"/>
          </p:cNvSpPr>
          <p:nvPr/>
        </p:nvSpPr>
        <p:spPr bwMode="auto">
          <a:xfrm>
            <a:off x="2809875" y="4335463"/>
            <a:ext cx="1285875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OpenQRM</a:t>
            </a:r>
          </a:p>
        </p:txBody>
      </p:sp>
      <p:sp>
        <p:nvSpPr>
          <p:cNvPr id="37" name="Rechteck 36"/>
          <p:cNvSpPr>
            <a:spLocks noChangeArrowheads="1"/>
          </p:cNvSpPr>
          <p:nvPr/>
        </p:nvSpPr>
        <p:spPr bwMode="auto">
          <a:xfrm>
            <a:off x="1731963" y="4978400"/>
            <a:ext cx="668337" cy="3714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de-DE"/>
              <a:t>Chef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" val="db mnl.pot"/>
  <p:tag name="CREATEDBY" val="TW_CP"/>
  <p:tag name="AGENDAPIC" val=""/>
  <p:tag name="LANGUAGE" val="germa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MINIMIZE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MINIMIZE" val="-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MINIMIZE" val="-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MINIMIZE" val="-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TITLESLIDE" val="-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LIDENAME" val="v_4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" val="-1"/>
  <p:tag name="SLIDENAME" val="v_75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heme/theme1.xml><?xml version="1.0" encoding="utf-8"?>
<a:theme xmlns:a="http://schemas.openxmlformats.org/drawingml/2006/main" name="Die Bahn_2003">
  <a:themeElements>
    <a:clrScheme name="Die Bahn_2003 1">
      <a:dk1>
        <a:srgbClr val="000000"/>
      </a:dk1>
      <a:lt1>
        <a:srgbClr val="FFFFFF"/>
      </a:lt1>
      <a:dk2>
        <a:srgbClr val="000000"/>
      </a:dk2>
      <a:lt2>
        <a:srgbClr val="878C96"/>
      </a:lt2>
      <a:accent1>
        <a:srgbClr val="C8C8CD"/>
      </a:accent1>
      <a:accent2>
        <a:srgbClr val="000066"/>
      </a:accent2>
      <a:accent3>
        <a:srgbClr val="FFFFFF"/>
      </a:accent3>
      <a:accent4>
        <a:srgbClr val="000000"/>
      </a:accent4>
      <a:accent5>
        <a:srgbClr val="E0E0E3"/>
      </a:accent5>
      <a:accent6>
        <a:srgbClr val="00005C"/>
      </a:accent6>
      <a:hlink>
        <a:srgbClr val="004BB4"/>
      </a:hlink>
      <a:folHlink>
        <a:srgbClr val="D7DEE2"/>
      </a:folHlink>
    </a:clrScheme>
    <a:fontScheme name="Die Bahn_2003">
      <a:majorFont>
        <a:latin typeface="DB Office"/>
        <a:ea typeface=""/>
        <a:cs typeface=""/>
      </a:majorFont>
      <a:minorFont>
        <a:latin typeface="DB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e Bahn_2003 1">
        <a:dk1>
          <a:srgbClr val="000000"/>
        </a:dk1>
        <a:lt1>
          <a:srgbClr val="FFFFFF"/>
        </a:lt1>
        <a:dk2>
          <a:srgbClr val="000000"/>
        </a:dk2>
        <a:lt2>
          <a:srgbClr val="878C96"/>
        </a:lt2>
        <a:accent1>
          <a:srgbClr val="C8C8CD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0E0E3"/>
        </a:accent5>
        <a:accent6>
          <a:srgbClr val="00005C"/>
        </a:accent6>
        <a:hlink>
          <a:srgbClr val="004BB4"/>
        </a:hlink>
        <a:folHlink>
          <a:srgbClr val="D7DE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e Bahn_2003 1">
    <a:dk1>
      <a:srgbClr val="000000"/>
    </a:dk1>
    <a:lt1>
      <a:srgbClr val="FFFFFF"/>
    </a:lt1>
    <a:dk2>
      <a:srgbClr val="000000"/>
    </a:dk2>
    <a:lt2>
      <a:srgbClr val="878C96"/>
    </a:lt2>
    <a:accent1>
      <a:srgbClr val="C8C8CD"/>
    </a:accent1>
    <a:accent2>
      <a:srgbClr val="000066"/>
    </a:accent2>
    <a:accent3>
      <a:srgbClr val="FFFFFF"/>
    </a:accent3>
    <a:accent4>
      <a:srgbClr val="000000"/>
    </a:accent4>
    <a:accent5>
      <a:srgbClr val="E0E0E3"/>
    </a:accent5>
    <a:accent6>
      <a:srgbClr val="00005C"/>
    </a:accent6>
    <a:hlink>
      <a:srgbClr val="004BB4"/>
    </a:hlink>
    <a:folHlink>
      <a:srgbClr val="D7DEE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1567</Words>
  <Application>Microsoft Office PowerPoint</Application>
  <PresentationFormat>A4-Papier (210x297 mm)</PresentationFormat>
  <Paragraphs>428</Paragraphs>
  <Slides>30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7" baseType="lpstr">
      <vt:lpstr>Arial</vt:lpstr>
      <vt:lpstr>DB Office</vt:lpstr>
      <vt:lpstr>Wingdings</vt:lpstr>
      <vt:lpstr>Verdana</vt:lpstr>
      <vt:lpstr>MS PGothic</vt:lpstr>
      <vt:lpstr>Die Bahn_2003</vt:lpstr>
      <vt:lpstr>TCLayout.ActiveDocument.1</vt:lpstr>
      <vt:lpstr>Folie 1</vt:lpstr>
      <vt:lpstr>Folie 2</vt:lpstr>
      <vt:lpstr>Folie 3</vt:lpstr>
      <vt:lpstr>Der Vortragende</vt:lpstr>
      <vt:lpstr>DB Systel – Das Unternehmen Der Auftrag</vt:lpstr>
      <vt:lpstr>Die Deutsche Bahn AG – Daten und Fakten </vt:lpstr>
      <vt:lpstr>Folie 7</vt:lpstr>
      <vt:lpstr>Wie kam openQRM zur DB?</vt:lpstr>
      <vt:lpstr>Wie kam openQRM zur DB?</vt:lpstr>
      <vt:lpstr>Wie kam openQRM zur DB?</vt:lpstr>
      <vt:lpstr>Kurzvorstellung openQRM</vt:lpstr>
      <vt:lpstr>Kurzvorstellung openQRM (technisch)</vt:lpstr>
      <vt:lpstr>DB Systel Anforderungen an openQRM</vt:lpstr>
      <vt:lpstr>Technische Realisierung</vt:lpstr>
      <vt:lpstr>Aufgabenstellung: Installation</vt:lpstr>
      <vt:lpstr>Aufgabenstellung: Installation</vt:lpstr>
      <vt:lpstr>Aufgabenstellung: Hoheit über Infrastruktur</vt:lpstr>
      <vt:lpstr>Aufgabenstellung: Benutzerschnittstellen</vt:lpstr>
      <vt:lpstr>Aufgabenstellung: Benutzerschnittstellen</vt:lpstr>
      <vt:lpstr>Aufgabenstellung: Benutzerschnittstellen</vt:lpstr>
      <vt:lpstr>Folie 21</vt:lpstr>
      <vt:lpstr>Portfolio Small Solutions &amp; DB SERVERS</vt:lpstr>
      <vt:lpstr>Portfolio Small Solutions &amp; DB SERVERS</vt:lpstr>
      <vt:lpstr>Portfolio Small Solutions &amp; DB SERVERS</vt:lpstr>
      <vt:lpstr>Folie 25</vt:lpstr>
      <vt:lpstr>Blick in die Zukunft</vt:lpstr>
      <vt:lpstr>Automatisch skalierende Verfahren</vt:lpstr>
      <vt:lpstr>Folie 28</vt:lpstr>
      <vt:lpstr>Zusammenfassung</vt:lpstr>
      <vt:lpstr>openQRM</vt:lpstr>
    </vt:vector>
  </TitlesOfParts>
  <Company>DB Systel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Plattformmonitoring mit Nagios bei der DB Systel</dc:title>
  <dc:creator>Ralf Döring</dc:creator>
  <cp:lastModifiedBy>uko</cp:lastModifiedBy>
  <cp:revision>278</cp:revision>
  <cp:lastPrinted>2005-02-22T16:09:38Z</cp:lastPrinted>
  <dcterms:created xsi:type="dcterms:W3CDTF">2005-02-21T07:36:49Z</dcterms:created>
  <dcterms:modified xsi:type="dcterms:W3CDTF">2013-05-21T17:24:04Z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_title">
    <vt:lpwstr>Plattformmonitoring mit Nagios bei der DB Systel</vt:lpwstr>
  </property>
  <property fmtid="{D5CDD505-2E9C-101B-9397-08002B2CF9AE}" pid="3" name="tw_theme">
    <vt:lpwstr/>
  </property>
  <property fmtid="{D5CDD505-2E9C-101B-9397-08002B2CF9AE}" pid="4" name="tw_company">
    <vt:lpwstr>DB Systel</vt:lpwstr>
  </property>
  <property fmtid="{D5CDD505-2E9C-101B-9397-08002B2CF9AE}" pid="5" name="tw_unit">
    <vt:lpwstr>ralf.doering@deutschebahn.com</vt:lpwstr>
  </property>
  <property fmtid="{D5CDD505-2E9C-101B-9397-08002B2CF9AE}" pid="6" name="tw_speaker">
    <vt:lpwstr>Ralf Döring</vt:lpwstr>
  </property>
  <property fmtid="{D5CDD505-2E9C-101B-9397-08002B2CF9AE}" pid="7" name="tw_function">
    <vt:lpwstr/>
  </property>
  <property fmtid="{D5CDD505-2E9C-101B-9397-08002B2CF9AE}" pid="8" name="tw_location">
    <vt:lpwstr>Nürnberg</vt:lpwstr>
  </property>
  <property fmtid="{D5CDD505-2E9C-101B-9397-08002B2CF9AE}" pid="9" name="tw_date">
    <vt:lpwstr>18.10.2012</vt:lpwstr>
  </property>
  <property fmtid="{D5CDD505-2E9C-101B-9397-08002B2CF9AE}" pid="10" name="tw_Confidential">
    <vt:lpwstr>-1</vt:lpwstr>
  </property>
  <property fmtid="{D5CDD505-2E9C-101B-9397-08002B2CF9AE}" pid="11" name="tw_Agenda_1">
    <vt:lpwstr/>
  </property>
  <property fmtid="{D5CDD505-2E9C-101B-9397-08002B2CF9AE}" pid="12" name="tw_Agenda_2">
    <vt:lpwstr/>
  </property>
  <property fmtid="{D5CDD505-2E9C-101B-9397-08002B2CF9AE}" pid="13" name="tw_Agenda_3">
    <vt:lpwstr/>
  </property>
  <property fmtid="{D5CDD505-2E9C-101B-9397-08002B2CF9AE}" pid="14" name="tw_Agenda_4">
    <vt:lpwstr/>
  </property>
  <property fmtid="{D5CDD505-2E9C-101B-9397-08002B2CF9AE}" pid="15" name="tw_Agenda_5">
    <vt:lpwstr/>
  </property>
  <property fmtid="{D5CDD505-2E9C-101B-9397-08002B2CF9AE}" pid="16" name="tw_Agenda_6">
    <vt:lpwstr/>
  </property>
  <property fmtid="{D5CDD505-2E9C-101B-9397-08002B2CF9AE}" pid="17" name="tw_Agenda_7">
    <vt:lpwstr/>
  </property>
  <property fmtid="{D5CDD505-2E9C-101B-9397-08002B2CF9AE}" pid="18" name="tw_Agenda_8">
    <vt:lpwstr/>
  </property>
  <property fmtid="{D5CDD505-2E9C-101B-9397-08002B2CF9AE}" pid="19" name="tw_cover_word">
    <vt:lpwstr/>
  </property>
</Properties>
</file>